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86" r:id="rId4"/>
    <p:sldId id="326" r:id="rId5"/>
    <p:sldId id="308" r:id="rId6"/>
    <p:sldId id="323" r:id="rId7"/>
    <p:sldId id="321" r:id="rId8"/>
    <p:sldId id="319" r:id="rId9"/>
    <p:sldId id="307" r:id="rId10"/>
    <p:sldId id="303" r:id="rId11"/>
    <p:sldId id="305" r:id="rId12"/>
    <p:sldId id="304" r:id="rId13"/>
    <p:sldId id="287" r:id="rId14"/>
    <p:sldId id="288" r:id="rId15"/>
    <p:sldId id="311" r:id="rId16"/>
    <p:sldId id="332" r:id="rId17"/>
    <p:sldId id="289" r:id="rId18"/>
    <p:sldId id="309" r:id="rId19"/>
    <p:sldId id="320" r:id="rId20"/>
    <p:sldId id="331" r:id="rId21"/>
    <p:sldId id="310" r:id="rId22"/>
    <p:sldId id="312" r:id="rId23"/>
    <p:sldId id="315" r:id="rId24"/>
    <p:sldId id="317" r:id="rId25"/>
    <p:sldId id="334" r:id="rId26"/>
    <p:sldId id="335" r:id="rId27"/>
    <p:sldId id="314" r:id="rId28"/>
    <p:sldId id="316" r:id="rId29"/>
    <p:sldId id="333" r:id="rId30"/>
    <p:sldId id="318" r:id="rId31"/>
    <p:sldId id="338" r:id="rId32"/>
    <p:sldId id="339" r:id="rId33"/>
    <p:sldId id="340" r:id="rId34"/>
    <p:sldId id="313" r:id="rId35"/>
    <p:sldId id="325" r:id="rId36"/>
    <p:sldId id="327" r:id="rId37"/>
    <p:sldId id="330" r:id="rId38"/>
    <p:sldId id="337" r:id="rId39"/>
    <p:sldId id="33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formirovanie-funkcionalnoy-gramotnosti-mladshih-shkolnikov-803507.html" TargetMode="External"/><Relationship Id="rId2" Type="http://schemas.openxmlformats.org/officeDocument/2006/relationships/hyperlink" Target="http://www.ug.ru/new_standards/3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ru/search/?text=%D0%BA%D0%B0%D1%80%D1%82%D0%B8%D0%BD%D0%BA%D0%B8%20%D1%88%D0%BA%D0%BE%D0%BB%D1%8C%D0%BD%D1%8B%D0%B5&amp;clid=2233627&amp;lr=51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4725144"/>
            <a:ext cx="3352800" cy="190500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составила учитель начальных классов МБУ «Лицей № 19» г. Тольятти Бабенко Светлана Валериевна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620688"/>
            <a:ext cx="7546032" cy="291804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Развитие  функциональной грамотности  учащихся 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начальной школы 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789040"/>
            <a:ext cx="3657600" cy="243562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89072"/>
            <a:ext cx="734481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Составляющие 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грамотной личности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Речевые умения: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конструировать предложения изученных видов (простые предложения с однородными членами, предложения с прямой речью, сложные)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использовать в речи изученные  синтаксические конструкции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различать однозначные и многозначные слова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видеть в тексте синонимы, антонимы; подбирать синонимы и антонимы к данным словам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употреблять в речи слова с учётом их значения и лексической сочетаемости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совместно с учителем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семантизировать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незнакомые слова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60648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Интеллектуально-речевые умения: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Рецептивные (умения слушать, читать):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использовать различные виды чтения (просмотровое, ознакомительное, изучающее);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делить текст на структурно-смысловые части;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самостоятельно ставить вопросы к тексту;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вести диалог с автором текста;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отвечать на вопросы учителя по тексту;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выделять в тексте главное;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составлять простой план текста;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составлять таблицу, схему по со  держанию текста;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находить ключевые слова;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соотносить заглавие с содержанием текста;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продуктивные (умения говорить, писать):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подробно пересказывать текст с опорой на план (схему, таблицу);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создавать текст-повествование и текст-описание в разговорном стиле (устно и письменно);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создавать текст-повествование в учебно-научном стиле (устно);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озаглавливать текст;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подробно излагать текст-повествование (письменное изложение);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исправлять тексты по условным обозначениям учителя.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038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Коммуникативные умения: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вступать в диалог с учителем и сверстниками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высказывать и аргументировать  свою точку зрения, воспринимать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аргументы собеседника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обсуждать проблему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(вопрос, задание) в группе (в паре);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договариваться, согласовывать позиции в группе (в паре), чтобы  делать что-то сообща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42" name="Picture 2" descr="https://png.pngtree.com/element_origin_min_pic/16/07/14/225787a46c4e6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73188"/>
            <a:ext cx="3770982" cy="43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19121" y="908720"/>
            <a:ext cx="6859488" cy="2007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Орфографическая грамотность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это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составная часть общей языковой культуры, залог точности выражения мысли и взаимопонимания, основа развития ключевых компетенций учащихся.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71149" y="3140968"/>
            <a:ext cx="63554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Формирование навыков грамотного письма у школьников  -  одна из самых трудных задач, которую приходится решать учителю. Но именно эта задача обозначается как важнейшая программная установка при формировании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функционально грамотной личности.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619672" y="332657"/>
            <a:ext cx="6908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Развитие  орфографической зоркости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395536" y="1124744"/>
            <a:ext cx="849248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Отработка способов обнаружения орфограмм осуществляется в ходе 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-зрительного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-предупредительного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-выборочного диктантов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орфографическом выделении орфограмм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- в ходе звукобуквенного анализа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-при разборе слов по составу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выполнении работы над ошибками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54868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Наряду с устным развернутым комментированием применяется письменное комментирование: подчеркивание орфограмм, выделение орфограммы  простым карандашом (или зеленой пастой).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подчеркивании орфограммы ученик фиксирует свое умение обнаружить ее, при графическом обозначении орфограммы - определить ее тип, отмечая опознавательные признаки орфограммы, доказательство ее правописания, способ проверки.</a:t>
            </a:r>
          </a:p>
        </p:txBody>
      </p:sp>
      <p:pic>
        <p:nvPicPr>
          <p:cNvPr id="11266" name="Picture 2" descr="http://2.bp.blogspot.com/-HNnUGLa5iVU/VHt0Vt8Ub2I/AAAAAAAACL8/evgjXizuRsI/s1600/02labj786131737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23888"/>
            <a:ext cx="3461023" cy="24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548680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Деформированный текст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Вспыхнул первый луч..  со…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нца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тьма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укрылась в густой л…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д…рев…ев. Пр…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снулись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малиновки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Пер…я на 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…ках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окрасились в цвет зари.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…стели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лист…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капли р…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Над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стали кружить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…л…тистые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пчёлки.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Они жадно п…ют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…кий сок. Мелькают стр…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Хорошо иметь быстрые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….кие крыл…я.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              </a:t>
            </a:r>
          </a:p>
        </p:txBody>
      </p:sp>
      <p:pic>
        <p:nvPicPr>
          <p:cNvPr id="12292" name="Picture 4" descr="https://trudovik-shat-schkrivandino.edumsko.ru/uploads/5000/20242/persona/articles/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960440" cy="2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83568" y="404664"/>
            <a:ext cx="72008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со словарями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Словари должны быть непременным атрибутом каждого урока. Использование орфографических словарей при анализе диктанта, толковых - при изучении лексики, словарей-справочников - при выполнении определённых письменных работ.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 descr="http://cdn.thinglink.me/api/image/1119140742564937732/1024/10/scaletowidth/0/0/1/1/false/true?wait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929" y="3466030"/>
            <a:ext cx="4207363" cy="31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48888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задания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русского языка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ребусы\ребусы рус.яз\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5417"/>
            <a:ext cx="42004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ебусы\ребусы рус.яз\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9986"/>
            <a:ext cx="4000444" cy="16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ебусы\ребусы рус.яз\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9633"/>
            <a:ext cx="40004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ребусы\ребусы рус.яз\кк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42" y="3961061"/>
            <a:ext cx="4124554" cy="1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41599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 буквенный ряд: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Щ          Ц           Т             П           Л    ?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Составь слово по закономерности: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Гриб ( бирка ) актив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Мрак ( . . . . . ) атом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Подбери слово: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Обы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 чай ) ка                   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(…….)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олад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«функциональная грамотность»?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способность человека вступать в отношения с внешней средой, быстро адаптироваться и функционировать в ней.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функциональной грамотности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закладываются в начальной школе, где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интенсивное обучение различным видам речевой деятельности – письму и чтению, говорению и слушанию.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Одна из важнейших задач современной школы – формирование функционально грамотных людей.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91207" y="292006"/>
            <a:ext cx="640871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Стол,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кровать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ж.р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.),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пол, шкаф.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Молоко,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сливки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мн.ч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.),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сало, сыр.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Земля, Петя,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мышь ( 3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.),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кошка.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Л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сной,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ду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парн.согл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.),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лёт, л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са.</a:t>
            </a:r>
          </a:p>
          <a:p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Сладкий, сладость, сладенький,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сладкая (форма слова)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(сущ.)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играть, бегать, веселиться.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Учебный  предмет 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“Математика” 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предполагает формирование математических  счетных навыков, ознакомление с основами геометрии; 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навыка самостоятельного распознавания расположения предметов на плоскости , 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практическое умение ориентироваться во времени, умение решать задачи, сюжет которых связан с жизненными ситуациями.</a:t>
            </a:r>
          </a:p>
        </p:txBody>
      </p:sp>
      <p:pic>
        <p:nvPicPr>
          <p:cNvPr id="14338" name="Picture 2" descr="http://900igr.net/datai/matematika/Vneklassnoe-meroprijatie-po-matematike/0014-014-Rebus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788" y="3125987"/>
            <a:ext cx="3605668" cy="37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046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значение сегодня придается формированию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логической грамотности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и основным средством её формирования являются уроки математики.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Главной задачей уроков математики являются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ребенка, важной составляющей которого является словесно-логическое мышление.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is04.infourok.ru/img/03f7-000497d6-cafbf9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186932"/>
            <a:ext cx="6003733" cy="34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42256" y="427038"/>
            <a:ext cx="7003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Логические задания на уроках математики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s://img.labirint.ru/images/comments_pic/1717/2_bfb88a6b87d7ca386e01fe1595122459_1493065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7988"/>
            <a:ext cx="6402288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img.labirint.ru/images/comments_pic/0847/02lab7a1m1226932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71" y="457200"/>
            <a:ext cx="4059395" cy="56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abochaya-tetrad-uchebnik.com/matematika/matematika_3_klass_uchebnik_peterson_chastj_3/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456" y="498249"/>
            <a:ext cx="4166334" cy="55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53852" y="228600"/>
            <a:ext cx="66602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Закономерности  в числах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Впишите в свободный сектор последнего кружка число, которое соответствовало бы закономерности, объединяющей все остальные числа</a:t>
            </a:r>
            <a:r>
              <a:rPr lang="ru-RU" altLang="ja-JP" sz="1600" b="1" dirty="0" smtClean="0">
                <a:solidFill>
                  <a:srgbClr val="00206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mg.labirint.ru/images/comments_pic/1128/01lab7kvh1310389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74555"/>
            <a:ext cx="5747792" cy="38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01621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Числовые ряды 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24,21,19,18,15,13,   ,    ,7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1,4,9,16,   ,   ,49,64,81,100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16,17,15,18,14,19,   ,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1,3,6,8,16,18,   ,   ,76,78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7,16,9;5,21,16;9,   ,4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2,4,8,10,20,22,   ,   ,92,94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24,22,19,15,   ,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yourcharlotteschools.net/cms/lib/FL02211872/Centricity/Domain/3459/Maths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944" y="620688"/>
            <a:ext cx="4003219" cy="56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602" y="116632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Различные  формы  работы над задачей: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Работа над решенной задачей.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Решение задач различными способами.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Правильно организованный способ анализа задачи - от вопроса или от данных к вопросу.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Представление ситуации, описанной в задаче (нарисовать "картинку").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Самостоятельное составление задач учащимися.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Решение задач с недостающими данными.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Изменение вопроса задачи.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Составление различных выражений по данным задачи и объяснение, что означает то или иное выражение.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Объяснение готового решения задачи.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Использование приема сравнения задач и их решений.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Запись двух решений на доске - одного верного и другого неверного.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Изменение условия задачи так, чтобы задача решалась другим действием.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Закончить решение задачи.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Какой вопрос и какое действие лишнее в решении задачи (или, наоборот, восстановить пропущенный вопрос и действие в задаче).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Составление аналогичной задачи с измененными данными.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Решение обратных задач.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260648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Систематическое использование на уроках математики  специальных задач и заданий, направленных на развитие логического мышления,  формирует и развивает функциональную грамотность  младших школьников,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4.infourok.ru/uploads/ex/00d5/0017f5a4-83134dd3/hello_html_m349989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3861048"/>
            <a:ext cx="2854306" cy="2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626469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Учебный предмет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“Литературное  чтение”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предусматривает овладение учащимися навыками грамотного беглого чтения,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ознакомления с произведениями детской литературы и формированием умений работы с текстом,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также умением найти нужную книгу в библиотеке,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умение подобрать произведение на заданную тему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умение оценить работу товарища;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умение слушать и слышать,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высказывать своё отношение к прочитанному, к услышанному.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s://1.bp.blogspot.com/-ytAF5en19aE/VWr-LYTlaVI/AAAAAAAAEgs/jwyhmhyPJz0/s1600/003book_of_life_and_rose_by_mou-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439" y="4221088"/>
            <a:ext cx="3708057" cy="25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260648"/>
            <a:ext cx="8229600" cy="619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969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 личность – это человек: </a:t>
            </a:r>
          </a:p>
          <a:p>
            <a:pPr lvl="0"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ориентирующийся в мире и действующий в соответствии с общественными ценностями, ожиданиями и интересами (в частности, умеющий соотносить и координировать свои  действия с действиями других людей;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способный быть самостоятельным   в ситуации выбора и принятия решений;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умеющий отвечать за свои решения;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способный нести ответственность за себя и своих близких;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владеющий приемами учения и готовый к постоянной переподготовке;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обладающий набором компетенций, как ключевых, так и по различным областям знаний;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для которого поиск решения в нестандартной ситуации – привычное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явление;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легко адаптирующийся в любом социуме и умеющий активно влиять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него;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понимающий, что жизнь среди людей – это поиск постоянных компромиссов и необходимость искать общие решения; 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хорошо владеющий устной и письменной речью как средством взаимодействия между людьми;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владеющий современными информационными технологиями.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80705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 в школе  появляется возможность выйти за пределы окружающего социума, это участие в различных   проектах, которые позволяют  заниматься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учебно-познавательной, исследовательской, творческой или игровой деятельностью, организованной на основе компьютерных технологий 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rofkom-nmu.kiev.ua/sites/default/files/news/2016/%D1%82%D1%80%D0%B0/img_k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54328"/>
            <a:ext cx="5129167" cy="35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65" y="404664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предмет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“Окружающий мир”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Формирует понимание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особой роли России в мировой истории, воспитание чувства гордости за национальные свершения, открытия, победы;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Воспитывает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уважительного отношения к России, родному краю, своей семье, истории, культуре, природе нашей страны, ее современной жизни;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Учит осознанию целостности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окружающего мира, освоение основ экологической грамотности, элементарных правил нравственного поведения в мире природы и людей, норм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в природной и социальной среде;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Предполагает освоение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доступных способов изучения природы и общества (наблюдение, запись, измерение, опыт, сравнение, классификация и др., с получением информации из семейных архивов, от окружающих людей, в открытом информационном пространстве);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навыки устанавливания и выявления причинно-следственных связей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окружающем мире.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99199688"/>
      </p:ext>
    </p:extLst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abirint.ru/images/comments_pic/1236/02labg3jk1346831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1087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330180"/>
      </p:ext>
    </p:extLst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bochaya-tetrad-uchebnik.com/okruzhayushhiy_mir/uchebnik_okruzhayushhiy_mir_2_klass_pleshakov_chastj_1/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80736" cy="58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abirint.ru/images/comments_pic/1538/3_a19e2b4b381b0c9f5bbbc31a3ed6ff90_1442421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labirint.ru/images/comments_pic/1420/3_bb37a0580fd7e37577190cfa9abf61c8_1399967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7493"/>
            <a:ext cx="3814184" cy="28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776163"/>
      </p:ext>
    </p:extLst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69847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 учащихся по предметам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участие в  школьной научно-практической конференции в рамках дня науки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 в конкурсах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Эвритошка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Интеллектэкспресс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«Я –исследователь»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участие в мероприятиях центра информационных технологий,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проектах и конкурсах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интернет-площадки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ТолВики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4249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Внеклассные мероприятия,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направленные на развитие функциональной грамотности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  </a:t>
            </a:r>
          </a:p>
          <a:p>
            <a:endParaRPr lang="ru-RU" sz="2400" b="1" dirty="0" smtClean="0"/>
          </a:p>
          <a:p>
            <a:endParaRPr lang="ru-RU" sz="3200" b="1" dirty="0" smtClean="0"/>
          </a:p>
          <a:p>
            <a:r>
              <a:rPr lang="ru-RU" sz="2400" b="1" dirty="0" smtClean="0"/>
              <a:t>         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     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Рисунок 17" descr="http://www.rm.kirov.ru/Images/lab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76272"/>
            <a:ext cx="7239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 descr="http://www.rm.kirov.ru/Images/medtex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743" y="1676272"/>
            <a:ext cx="4009653" cy="9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vorch.ru/wp-content/uploads/2018/12/a6836f497f45bc07cca7b64bd8f216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832" y="2605378"/>
            <a:ext cx="2346300" cy="17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03" y="4156903"/>
            <a:ext cx="2118873" cy="211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625" y="5214994"/>
            <a:ext cx="2451427" cy="151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5549"/>
            <a:ext cx="2587407" cy="258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691" y="4156903"/>
            <a:ext cx="1750440" cy="17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90585"/>
            <a:ext cx="3065356" cy="229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052" y="5301209"/>
            <a:ext cx="3818838" cy="143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3735" y="385795"/>
            <a:ext cx="5908465" cy="640871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Учитель является организатором  самостоятельной активной познавательной деятельности учащихся, компетентным консультантом и помощником. 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Его профессиональные умения направляются не просто на контроль знаний и умений школьников, а на диагностику их деятельности, чтобы вовремя помочь квалифицированными действиями, устранить намечающиеся трудности в познании и применении знаний. </a:t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Эта роль значительно сложнее, нежели при традиционном обучении, и требует от учителя более высокого уровня мастерства.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3128486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5157192"/>
            <a:ext cx="2771800" cy="1559137"/>
          </a:xfrm>
        </p:spPr>
      </p:pic>
    </p:spTree>
    <p:extLst>
      <p:ext uri="{BB962C8B-B14F-4D97-AF65-F5344CB8AC3E}">
        <p14:creationId xmlns:p14="http://schemas.microsoft.com/office/powerpoint/2010/main" xmlns="" val="31832076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54868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методы и  формы   работы  оказывают  педагогам практическую помощь в решении  профессиональных задач, способствуют развитию школьной информационно-образовательной среды, направленной на повышение функциональной грамотности учащихся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05064"/>
            <a:ext cx="4692967" cy="264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создания презентации использованы: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(1-4 классы)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www.ug.ru/new_standards/3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Материалы образовательного портала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infourok.ru/formirovanie-funkcionalnoy-gramotnosti-mladshih-shkolnikov-803507.html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ресурсов Интернет, находящиеся в свободном доступе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https://yandex.ru/search/?text=%D0%BA%D0%B0%D1%80%D1%82%D0%B8%D0%BD%D0%BA%D0%B8%20%D1%88%D0%BA%D0%BE%D0%BB%D1%8C%D0%BD%D1%8B%D0%B5&amp;clid=2233627&amp;lr=51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767211"/>
      </p:ext>
    </p:extLst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5" y="2492896"/>
            <a:ext cx="4334559" cy="41684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289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89818" y="1057635"/>
            <a:ext cx="4757706" cy="1548053"/>
            <a:chOff x="936104" y="71998"/>
            <a:chExt cx="4757706" cy="15480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36104" y="71998"/>
              <a:ext cx="4757706" cy="154805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981445" y="117339"/>
              <a:ext cx="4667024" cy="14573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Функциональная  компетентность</a:t>
              </a:r>
              <a:endParaRPr lang="ru-RU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54992" y="2682227"/>
            <a:ext cx="402530" cy="959710"/>
            <a:chOff x="3968332" y="1766261"/>
            <a:chExt cx="402530" cy="959710"/>
          </a:xfrm>
        </p:grpSpPr>
        <p:sp>
          <p:nvSpPr>
            <p:cNvPr id="21" name="Двойная стрелка влево/вправо 20"/>
            <p:cNvSpPr/>
            <p:nvPr/>
          </p:nvSpPr>
          <p:spPr>
            <a:xfrm rot="3646274">
              <a:off x="3689742" y="2044851"/>
              <a:ext cx="959710" cy="40253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Двойная стрелка влево/вправо 6"/>
            <p:cNvSpPr/>
            <p:nvPr/>
          </p:nvSpPr>
          <p:spPr>
            <a:xfrm rot="3646274">
              <a:off x="3810501" y="2125357"/>
              <a:ext cx="718192" cy="24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20" name="Скругленный прямоугольник 8"/>
          <p:cNvSpPr/>
          <p:nvPr/>
        </p:nvSpPr>
        <p:spPr>
          <a:xfrm>
            <a:off x="570480" y="3698657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2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153871" y="4293861"/>
            <a:ext cx="817967" cy="420952"/>
            <a:chOff x="2767212" y="2593426"/>
            <a:chExt cx="817967" cy="420952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 rot="10822562">
              <a:off x="2767212" y="2593426"/>
              <a:ext cx="817967" cy="42095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Двойная стрелка влево/вправо 10"/>
            <p:cNvSpPr/>
            <p:nvPr/>
          </p:nvSpPr>
          <p:spPr>
            <a:xfrm rot="21622562">
              <a:off x="2893498" y="2677616"/>
              <a:ext cx="565395" cy="25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88077" y="2695476"/>
            <a:ext cx="358190" cy="931751"/>
            <a:chOff x="2201417" y="1779510"/>
            <a:chExt cx="358190" cy="931751"/>
          </a:xfrm>
        </p:grpSpPr>
        <p:sp>
          <p:nvSpPr>
            <p:cNvPr id="13" name="Двойная стрелка влево/вправо 12"/>
            <p:cNvSpPr/>
            <p:nvPr/>
          </p:nvSpPr>
          <p:spPr>
            <a:xfrm rot="18159952">
              <a:off x="1914636" y="2066291"/>
              <a:ext cx="931751" cy="35819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Двойная стрелка влево/вправо 14"/>
            <p:cNvSpPr/>
            <p:nvPr/>
          </p:nvSpPr>
          <p:spPr>
            <a:xfrm rot="18159952">
              <a:off x="2022093" y="2137929"/>
              <a:ext cx="716837" cy="214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25" name="Скругленный прямоугольник 8"/>
          <p:cNvSpPr/>
          <p:nvPr/>
        </p:nvSpPr>
        <p:spPr>
          <a:xfrm>
            <a:off x="5146305" y="3769234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 культура </a:t>
            </a:r>
            <a:endPara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866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Содержание функциональной грамотности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2" cstate="print"/>
          <a:srcRect t="7886" b="25642"/>
          <a:stretch>
            <a:fillRect/>
          </a:stretch>
        </p:blipFill>
        <p:spPr>
          <a:xfrm>
            <a:off x="467544" y="1268760"/>
            <a:ext cx="8136904" cy="49685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810" y="980728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учителя -  развить ребёнка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-Развить мышление- из наглядно-действенного перевести его в абстрактно-логическое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-Развить речь, аналитико-синтетические способности, развить память и внимание,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фантазию и воображение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Пространственное восприятие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-Развить моторную функцию, способность контролировать свои движения, а также мелкую моторику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Решая эти задачи, педагог  получает в результате функционально развитую личность.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11760" y="3196719"/>
            <a:ext cx="633670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65448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 достижения данной цели: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обучение носит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характер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учебный процесс ориентирован на развитие самостоятельности и ответственности за результаты деятельности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представляется возможность, для приобретения опыта достижения цели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правила оценивания отличаются чёткостью и понятны всем участникам учебного процесса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используются  технологии ЛОО (личностно ориентированного обучения)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221088"/>
            <a:ext cx="3854610" cy="24091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456384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Технология проектной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-Технология критического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мышления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-Уровневая дифференциация обучения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-Информационные и коммуникативные технологии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Интернет, средства мультимедиа, библиотека)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60648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Приёмы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357392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Учебный предмет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“Русский язык”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ориентирован на овладение учащимися функциональной грамотностью,   наряду  с этим учащиеся  овладевают навыком организации своего рабочего места ,  навыком работы с учебником, со словарем; навыком распределения времени;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навыком проверки работы  одноклассника,  навыком нахождения ошибки;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навыком словесной оценки качества работы.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s://schinternatovz-troitsk.educhel.ru/uploads/34900/34817/section/792763/depositphotos_78591056-stock-illustration-boy-carrying-books.jpg?1538239725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3637"/>
            <a:ext cx="2726744" cy="29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700</TotalTime>
  <Words>818</Words>
  <Application>Microsoft Office PowerPoint</Application>
  <PresentationFormat>Экран (4:3)</PresentationFormat>
  <Paragraphs>174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Развитие  функциональной грамотности  учащихся  начальной школы  </vt:lpstr>
      <vt:lpstr>Одна из важнейших задач современной школы – формирование функционально грамотных людей.</vt:lpstr>
      <vt:lpstr>Слайд 3</vt:lpstr>
      <vt:lpstr>Слайд 4</vt:lpstr>
      <vt:lpstr>Слайд 5</vt:lpstr>
      <vt:lpstr>Слайд 6</vt:lpstr>
      <vt:lpstr>Слайд 7</vt:lpstr>
      <vt:lpstr>   -Технология проектной деятельности   -Технология критического мышления  -Уровневая дифференциация обучения  -Информационные и коммуникативные технологии  ( Интернет, средства мультимедиа, библиотека)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Учитель является организатором  самостоятельной активной познавательной деятельности учащихся, компетентным консультантом и помощником.     Его профессиональные умения направляются не просто на контроль знаний и умений школьников, а на диагностику их деятельности, чтобы вовремя помочь квалифицированными действиями, устранить намечающиеся трудности в познании и применении знаний.     Эта роль значительно сложнее, нежели при традиционном обучении, и требует от учителя более высокого уровня мастерства. </vt:lpstr>
      <vt:lpstr>Слайд 37</vt:lpstr>
      <vt:lpstr>Для создания презентации использованы:   1. Федеральный государственный образовательный стандарт начального общего образования (1-4 классы) http://www.ug.ru/new_standards/3  2. Материалы образовательного портала «Инфоурок» https://infourok.ru/formirovanie-funkcionalnoy-gramotnosti-mladshih-shkolnikov-803507.html  3. Картинки ресурсов Интернет, находящиеся в свободном доступе https://yandex.ru/search/?text=%D0%BA%D0%B0%D1%80%D1%82%D0%B8%D0%BD%D0%BA%D0%B8%20%D1%88%D0%BA%D0%BE%D0%BB%D1%8C%D0%BD%D1%8B%D0%B5&amp;clid=2233627&amp;lr=51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функциональной грамотности  учащихся  начальной школы</dc:title>
  <dc:creator>я</dc:creator>
  <cp:lastModifiedBy>teach</cp:lastModifiedBy>
  <cp:revision>72</cp:revision>
  <dcterms:created xsi:type="dcterms:W3CDTF">2013-03-25T13:50:52Z</dcterms:created>
  <dcterms:modified xsi:type="dcterms:W3CDTF">2019-04-02T05:31:41Z</dcterms:modified>
</cp:coreProperties>
</file>