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337" r:id="rId3"/>
    <p:sldId id="338" r:id="rId4"/>
    <p:sldId id="336" r:id="rId5"/>
    <p:sldId id="339" r:id="rId6"/>
    <p:sldId id="340" r:id="rId7"/>
    <p:sldId id="341" r:id="rId8"/>
    <p:sldId id="343" r:id="rId9"/>
    <p:sldId id="344" r:id="rId10"/>
    <p:sldId id="358" r:id="rId11"/>
    <p:sldId id="257" r:id="rId12"/>
    <p:sldId id="278" r:id="rId13"/>
    <p:sldId id="323" r:id="rId14"/>
    <p:sldId id="321" r:id="rId15"/>
    <p:sldId id="347" r:id="rId16"/>
    <p:sldId id="324" r:id="rId17"/>
    <p:sldId id="351" r:id="rId18"/>
    <p:sldId id="268" r:id="rId19"/>
    <p:sldId id="349" r:id="rId20"/>
    <p:sldId id="352" r:id="rId21"/>
    <p:sldId id="277" r:id="rId22"/>
    <p:sldId id="266" r:id="rId23"/>
    <p:sldId id="354" r:id="rId24"/>
    <p:sldId id="355" r:id="rId25"/>
    <p:sldId id="356" r:id="rId26"/>
    <p:sldId id="357" r:id="rId27"/>
    <p:sldId id="359" r:id="rId28"/>
    <p:sldId id="364" r:id="rId29"/>
    <p:sldId id="360" r:id="rId30"/>
    <p:sldId id="362" r:id="rId31"/>
    <p:sldId id="365" r:id="rId32"/>
    <p:sldId id="36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6730"/>
    <a:srgbClr val="CC0000"/>
    <a:srgbClr val="E5B4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32E7D1-D37D-4A04-ACE9-3DB4A62AE6C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B46936-EB6B-4CE0-99E1-646161D1C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5C59C7-5784-44B4-96EC-12E28F0F4EAC}" type="slidenum">
              <a:rPr lang="ru-RU"/>
              <a:pPr/>
              <a:t>7</a:t>
            </a:fld>
            <a:endParaRPr lang="ru-RU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C1A5D-0451-4E14-A8A7-690F3460F8F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75AC5DA-877D-4C15-B8CE-D710C5DAEA28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11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3566910-E83A-4562-B07E-9B006BE1148A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12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8B32C3D-C76E-4DC3-9D4A-40B92D3FFBC8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13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87D3D56-EC59-4A61-8A1C-4040D58B47A0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15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FE982F-498A-4BFD-95D0-4EDD68D6E94B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20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4D367-91DD-4EF1-830A-B983F88E08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306A-F020-48C3-AD84-C500F1F04097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8FA-E740-4BB0-BE6A-E248AAD20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97E2-0781-4065-BC9A-795BFAC0814D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A10C-E780-44E0-AD3B-F2A4B1132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A23F-DAE9-4A90-938C-897D069087C7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A06D-388F-43F3-8956-EB8779B9F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157F-0BD1-47CC-901F-F93EC16FCEAC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3BB1-A69D-4AAD-BD68-48CFCF378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A21F-7A40-476B-A592-E4BB2D23E32E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E2AD-3F3A-4CBD-B087-CFAAA9875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D520-2256-48BC-A3BD-BC46CDDDA88A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2348-D68E-431B-8952-FE037C5F5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FCE1-EE0D-42FA-8CFE-82B747B0387D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7B75-104C-4D8A-9702-4E449FB4E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1D4A-26D3-4E2B-B9BE-4956BA0C9147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4066-6448-48EC-BD4F-47ED111D0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C8CF-A7AD-4B47-B3A8-F5E9EB813E13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5E44-6A50-4A0F-A4F9-F4BA8555D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C5D4-5804-4947-BE4E-6B6A0833F8A1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F912-429B-464E-A252-418D11C3F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89CB-62B6-4A16-9DDC-EFBD381073F0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EF38-22CC-48DA-B958-21DCE80F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144B-2D3F-4877-A7EB-9945F0A0A638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EEF4-C373-4920-9E14-C6834C023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1EBC-F7D1-4FB2-AD14-24AF8B7670B7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FF9E-11AB-49E6-B2AD-F2AEE1D88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B505-9D08-4CD5-B0C9-0BC86352FDC0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3FB0-898E-4E80-9C72-F794D6F71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522C-4EC1-4E4A-BA1A-B4B60A03AA20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74EF7-3774-493F-A67A-0C9479BCA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004B-2DD6-46A9-AD32-312D2C824A6E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0466-5B26-4B07-880E-ED7377F1A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8612-372C-477E-BCEF-C5C22A44974D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D280-7FCD-45A3-AFA7-C9000A134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64BB-E86B-418E-8682-577DB652C9C2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470C-8A57-4A4D-B1B5-99E639C35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7154-6C2F-4908-A014-8F773675DD6C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92EA-29D6-4808-AEE2-97AABE833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DA81-DA09-406B-A076-04828B257262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603D-0560-4A8F-B4D0-E0565AD36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6FC7-8EAE-4FE3-A66E-269A5D49785B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3AEE-339A-4CF9-BD32-11941E40E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C656-E50C-42DD-9DE6-068972046E3E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FC3-D367-45A1-9B04-3E156DA25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946-3A12-4DE0-8BFC-701A01D9038F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2EF8-6236-430C-9595-0BB325168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08E355-19AA-464D-8620-02B5C92CA957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DE86AF-2D48-47E7-8906-C21C1FC80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B5AB74-C66E-43CE-BCC5-16D1C6BFA816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57E568-4CD3-4913-9A13-AD21080DE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ransition spd="slow"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642918"/>
            <a:ext cx="3714776" cy="548324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571480"/>
            <a:ext cx="44291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 страшный год,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когда все страны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Боялись больше, чем огня,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Батыя - внука Чингисхана,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 соседство с ним кляня…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 страшный век, когда монголы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Русь лавиною пошли,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осенний день, по степи голой,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Топча сухие ковыли.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шла чудовищным потоком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Русь монгольская орда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одном стремлении жестоком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Сжигать и грабить города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Кончаловская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AF2EF4-6793-423E-A675-BEC5AB90097F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2440A-0464-4C49-B09D-303193649CF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981075"/>
            <a:ext cx="4392612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defRPr/>
            </a:pPr>
            <a:endParaRPr lang="ru-RU" sz="2800" b="1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defRPr/>
            </a:pP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Вторжение в Рязанскую землю.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Разгром Владимирского княжества.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Поход на Новгород.</a:t>
            </a:r>
          </a:p>
          <a:p>
            <a:pPr marL="457200" indent="-457200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4. Нашествие </a:t>
            </a: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на Юго-Восточную Русь и Центральную Европу.</a:t>
            </a:r>
          </a:p>
        </p:txBody>
      </p:sp>
      <p:pic>
        <p:nvPicPr>
          <p:cNvPr id="28676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8604"/>
            <a:ext cx="3109912" cy="928694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8" descr="23440322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549275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1275124495_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6338"/>
            <a:ext cx="3600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3440322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71480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C62F76-EB88-47BA-A6AB-5BC0D51CF427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198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DB024-A196-4A33-8E25-C225821A0FC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84313"/>
            <a:ext cx="4103687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Calibri" pitchFamily="34" charset="0"/>
              <a:buAutoNum type="arabicPeriod"/>
              <a:defRPr/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431800" y="188913"/>
            <a:ext cx="828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Вторжение в Рязанскую землю.</a:t>
            </a:r>
          </a:p>
        </p:txBody>
      </p:sp>
      <p:pic>
        <p:nvPicPr>
          <p:cNvPr id="41990" name="Picture 9" descr="cd2f2-3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40878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572000" y="1052513"/>
            <a:ext cx="4392613" cy="1296987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В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1235 г.</a:t>
            </a:r>
            <a:r>
              <a:rPr lang="ru-RU" sz="2400" b="1"/>
              <a:t> совет монгольских </a:t>
            </a:r>
          </a:p>
          <a:p>
            <a:pPr algn="ctr">
              <a:defRPr/>
            </a:pPr>
            <a:r>
              <a:rPr lang="ru-RU" sz="2400" b="1"/>
              <a:t>ханов решили начать</a:t>
            </a:r>
          </a:p>
          <a:p>
            <a:pPr algn="ctr">
              <a:defRPr/>
            </a:pPr>
            <a:r>
              <a:rPr lang="ru-RU" sz="2400" b="1"/>
              <a:t>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поход на Запад</a:t>
            </a:r>
            <a:r>
              <a:rPr lang="ru-RU" sz="2400" b="1"/>
              <a:t>.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572000" y="2492375"/>
            <a:ext cx="4392613" cy="1296988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В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1236 г.</a:t>
            </a:r>
            <a:r>
              <a:rPr lang="ru-RU" sz="2400" b="1"/>
              <a:t> Батый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разорил </a:t>
            </a:r>
          </a:p>
          <a:p>
            <a:pPr algn="ctr">
              <a:defRPr/>
            </a:pP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Волжскую Булгарию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572000" y="4005263"/>
            <a:ext cx="4392613" cy="1352563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В 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1237 г.</a:t>
            </a:r>
            <a:r>
              <a:rPr lang="ru-RU" sz="2400" b="1" dirty="0"/>
              <a:t> нанесён удар </a:t>
            </a:r>
          </a:p>
          <a:p>
            <a:pPr algn="ctr">
              <a:defRPr/>
            </a:pPr>
            <a:r>
              <a:rPr lang="ru-RU" sz="2400" b="1" dirty="0"/>
              <a:t>по 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Рязанскому княжеству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6" grpId="0" animBg="1"/>
      <p:bldP spid="368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C62F76-EB88-47BA-A6AB-5BC0D51CF427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28.04.2017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4034" name="Нижний колонтитул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EA6675-870D-43A5-A174-6C631324322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611188" y="3330575"/>
            <a:ext cx="80660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/>
          </a:p>
          <a:p>
            <a:endParaRPr lang="ru-RU" sz="2800" b="1">
              <a:latin typeface="Arial Unicode MS" pitchFamily="34" charset="-128"/>
            </a:endParaRPr>
          </a:p>
        </p:txBody>
      </p:sp>
      <p:sp>
        <p:nvSpPr>
          <p:cNvPr id="44037" name="Rectangle 7"/>
          <p:cNvSpPr>
            <a:spLocks noGrp="1"/>
          </p:cNvSpPr>
          <p:nvPr>
            <p:ph type="body" sz="half" idx="2"/>
          </p:nvPr>
        </p:nvSpPr>
        <p:spPr>
          <a:xfrm>
            <a:off x="285720" y="3500438"/>
            <a:ext cx="4033838" cy="250033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/>
              <a:t>Подойдя к рязанской земле, Батый потребовал от князей выплаты дани -  10-ю часть “от всего, что имеется в земле вашей”</a:t>
            </a:r>
            <a:endParaRPr lang="ru-RU" sz="2400" dirty="0" smtClean="0"/>
          </a:p>
        </p:txBody>
      </p:sp>
      <p:pic>
        <p:nvPicPr>
          <p:cNvPr id="44038" name="Picture 10" descr="5adf94d4fc3965a59cde43e9cf92d1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3463"/>
            <a:ext cx="41052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2" descr="63aa4d78b713b0d9f71ff18a6c21d19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052513"/>
            <a:ext cx="3816350" cy="230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WordArt 10"/>
          <p:cNvSpPr>
            <a:spLocks noChangeArrowheads="1" noChangeShapeType="1" noTextEdit="1"/>
          </p:cNvSpPr>
          <p:nvPr/>
        </p:nvSpPr>
        <p:spPr bwMode="auto">
          <a:xfrm>
            <a:off x="431800" y="188913"/>
            <a:ext cx="828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Вторжение в Рязанскую землю.</a:t>
            </a:r>
          </a:p>
        </p:txBody>
      </p:sp>
      <p:sp>
        <p:nvSpPr>
          <p:cNvPr id="44041" name="Rectangle 7"/>
          <p:cNvSpPr>
            <a:spLocks/>
          </p:cNvSpPr>
          <p:nvPr/>
        </p:nvSpPr>
        <p:spPr bwMode="auto">
          <a:xfrm>
            <a:off x="4572000" y="981075"/>
            <a:ext cx="40338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2800">
              <a:latin typeface="Calibri" pitchFamily="34" charset="0"/>
            </a:endParaRPr>
          </a:p>
        </p:txBody>
      </p:sp>
      <p:sp>
        <p:nvSpPr>
          <p:cNvPr id="44042" name="Rectangle 16"/>
          <p:cNvSpPr>
            <a:spLocks noChangeArrowheads="1"/>
          </p:cNvSpPr>
          <p:nvPr/>
        </p:nvSpPr>
        <p:spPr bwMode="auto">
          <a:xfrm>
            <a:off x="4572000" y="908050"/>
            <a:ext cx="45354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Calibri" pitchFamily="34" charset="0"/>
              </a:rPr>
              <a:t>Рязанский князь с богатыми подарками отправил к Батыю своё посольство во главе с сыном Фёдором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C62F76-EB88-47BA-A6AB-5BC0D51CF427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28.04.2017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8130" name="Нижний колонтитул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>
                <a:solidFill>
                  <a:srgbClr val="898989"/>
                </a:solidFill>
                <a:latin typeface="Calibri" pitchFamily="34" charset="0"/>
              </a:rPr>
              <a:t>А</a:t>
            </a:r>
            <a:endParaRPr 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075201-B599-472A-AA32-92AA7B3078C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611188" y="3330575"/>
            <a:ext cx="80660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/>
          </a:p>
          <a:p>
            <a:endParaRPr lang="ru-RU" sz="2800" b="1">
              <a:latin typeface="Arial Unicode MS" pitchFamily="34" charset="-128"/>
            </a:endParaRPr>
          </a:p>
        </p:txBody>
      </p:sp>
      <p:sp>
        <p:nvSpPr>
          <p:cNvPr id="48133" name="Rectangle 12"/>
          <p:cNvSpPr>
            <a:spLocks noGrp="1"/>
          </p:cNvSpPr>
          <p:nvPr>
            <p:ph type="body" sz="half" idx="2"/>
          </p:nvPr>
        </p:nvSpPr>
        <p:spPr>
          <a:xfrm>
            <a:off x="4572000" y="1052513"/>
            <a:ext cx="4392613" cy="530544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/>
              <a:t>Рязань сопротивлялась </a:t>
            </a:r>
          </a:p>
          <a:p>
            <a:pPr>
              <a:buFont typeface="Arial" charset="0"/>
              <a:buNone/>
            </a:pPr>
            <a:r>
              <a:rPr lang="ru-RU" sz="2400" b="1" dirty="0" smtClean="0"/>
              <a:t>6 дней.</a:t>
            </a:r>
          </a:p>
          <a:p>
            <a:pPr>
              <a:buFont typeface="Arial" charset="0"/>
              <a:buNone/>
            </a:pPr>
            <a:r>
              <a:rPr lang="ru-RU" sz="2400" b="1" dirty="0" smtClean="0"/>
              <a:t>21 декабря 1237г.- монголы взяли город</a:t>
            </a:r>
          </a:p>
          <a:p>
            <a:pPr>
              <a:buFont typeface="Arial" charset="0"/>
              <a:buNone/>
            </a:pPr>
            <a:r>
              <a:rPr lang="ru-RU" sz="2400" b="1" dirty="0" smtClean="0"/>
              <a:t>Город был стёрт с лица земли. По преданию, уцелевшие жители Рязанской земли собрали дружину, которую возглавил </a:t>
            </a:r>
            <a:r>
              <a:rPr lang="ru-RU" sz="2400" b="1" dirty="0" err="1" smtClean="0"/>
              <a:t>Евпатий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Коловрат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</a:p>
        </p:txBody>
      </p:sp>
      <p:sp>
        <p:nvSpPr>
          <p:cNvPr id="48134" name="WordArt 10"/>
          <p:cNvSpPr>
            <a:spLocks noChangeArrowheads="1" noChangeShapeType="1" noTextEdit="1"/>
          </p:cNvSpPr>
          <p:nvPr/>
        </p:nvSpPr>
        <p:spPr bwMode="auto">
          <a:xfrm>
            <a:off x="431800" y="188913"/>
            <a:ext cx="828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Вторжение в Рязанскую землю.</a:t>
            </a:r>
          </a:p>
        </p:txBody>
      </p:sp>
      <p:pic>
        <p:nvPicPr>
          <p:cNvPr id="48135" name="Picture 12" descr="564259cbf6d1f8d9c58c205fce9ce678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71546"/>
            <a:ext cx="416718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Ответим на вопросы: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ru-RU" sz="3200" b="1" dirty="0" smtClean="0"/>
              <a:t>По какому княжеству монголы нанесли первый удар?</a:t>
            </a:r>
          </a:p>
          <a:p>
            <a:r>
              <a:rPr lang="ru-RU" sz="3200" b="1" dirty="0" smtClean="0"/>
              <a:t>Что потребовал Батый от жителей Рязанской земли?</a:t>
            </a:r>
          </a:p>
          <a:p>
            <a:r>
              <a:rPr lang="ru-RU" sz="3200" b="1" dirty="0" smtClean="0"/>
              <a:t>Что предпринял рязанский князь?</a:t>
            </a:r>
          </a:p>
          <a:p>
            <a:r>
              <a:rPr lang="ru-RU" sz="3200" b="1" dirty="0" smtClean="0"/>
              <a:t>Какие последствия имели переговоры с монголами?</a:t>
            </a:r>
          </a:p>
          <a:p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F64BB-E86B-418E-8682-577DB652C9C2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470C-8A57-4A4D-B1B5-99E639C3581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C62F76-EB88-47BA-A6AB-5BC0D51CF427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28.04.2017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0178" name="Нижний колонтитул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834BE8-89C0-40A9-A804-68A9E7AA795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611188" y="3330575"/>
            <a:ext cx="80660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/>
          </a:p>
          <a:p>
            <a:endParaRPr lang="ru-RU" sz="2800" b="1">
              <a:latin typeface="Arial Unicode MS" pitchFamily="34" charset="-128"/>
            </a:endParaRPr>
          </a:p>
        </p:txBody>
      </p:sp>
      <p:sp>
        <p:nvSpPr>
          <p:cNvPr id="43014" name="Rectangle 7"/>
          <p:cNvSpPr>
            <a:spLocks noGrp="1"/>
          </p:cNvSpPr>
          <p:nvPr>
            <p:ph type="body" sz="half" idx="2"/>
          </p:nvPr>
        </p:nvSpPr>
        <p:spPr>
          <a:xfrm>
            <a:off x="4284663" y="908050"/>
            <a:ext cx="4859337" cy="29527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 </a:t>
            </a:r>
            <a:r>
              <a:rPr lang="ru-RU" b="1" dirty="0" smtClean="0"/>
              <a:t>Расправившись с Рязанью, Батый отправил свои отряды на север, на Владимир. По пути была захвачена упорно сопротивляющаяся Коломна ( зима 1238г)</a:t>
            </a:r>
          </a:p>
        </p:txBody>
      </p:sp>
      <p:sp>
        <p:nvSpPr>
          <p:cNvPr id="50182" name="WordArt 10"/>
          <p:cNvSpPr>
            <a:spLocks noChangeArrowheads="1" noChangeShapeType="1" noTextEdit="1"/>
          </p:cNvSpPr>
          <p:nvPr/>
        </p:nvSpPr>
        <p:spPr bwMode="auto">
          <a:xfrm>
            <a:off x="431800" y="188913"/>
            <a:ext cx="828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Разгром Владимирского княжества</a:t>
            </a:r>
          </a:p>
        </p:txBody>
      </p:sp>
      <p:pic>
        <p:nvPicPr>
          <p:cNvPr id="43020" name="Picture 12" descr="0005-004-SHturm-Rjaz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4033838" cy="230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Рисунок 3" descr="сканирование00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9363"/>
            <a:ext cx="4357688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7"/>
          <p:cNvSpPr>
            <a:spLocks/>
          </p:cNvSpPr>
          <p:nvPr/>
        </p:nvSpPr>
        <p:spPr bwMode="auto">
          <a:xfrm>
            <a:off x="179388" y="3429001"/>
            <a:ext cx="4105275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/>
              <a:t> </a:t>
            </a:r>
            <a:r>
              <a:rPr lang="ru-RU" sz="2400" b="1" dirty="0"/>
              <a:t>Затем монголы подошли к Москве. </a:t>
            </a:r>
            <a:endParaRPr lang="ru-RU" sz="2400" b="1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/>
              <a:t>Горожане 5 </a:t>
            </a:r>
            <a:r>
              <a:rPr lang="ru-RU" sz="2400" b="1" dirty="0"/>
              <a:t>дней мужественно сдерживали напор </a:t>
            </a:r>
            <a:r>
              <a:rPr lang="ru-RU" sz="2400" b="1" dirty="0" smtClean="0"/>
              <a:t>врага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/>
              <a:t>Город был взят.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5728"/>
            <a:ext cx="8401080" cy="60722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F64BB-E86B-418E-8682-577DB652C9C2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470C-8A57-4A4D-B1B5-99E639C3581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08023E-25A4-44EE-8150-912D4F80BE2F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222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dirty="0" smtClean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4BE07-EBD3-46B0-8607-5C378D91219A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52228" name="Rectangle 6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</a:t>
            </a:r>
            <a:endParaRPr lang="ru-RU" b="1" smtClean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2229" name="Rectangle 9"/>
          <p:cNvSpPr>
            <a:spLocks noGrp="1"/>
          </p:cNvSpPr>
          <p:nvPr>
            <p:ph type="body" sz="half" idx="4294967295"/>
          </p:nvPr>
        </p:nvSpPr>
        <p:spPr>
          <a:xfrm>
            <a:off x="395288" y="4714885"/>
            <a:ext cx="8353425" cy="17145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/>
              <a:t>После опустошения города воины Батыя захватили почти всё Владимиро-Суздальское княжество. </a:t>
            </a:r>
          </a:p>
          <a:p>
            <a:pPr>
              <a:buFont typeface="Arial" charset="0"/>
              <a:buNone/>
            </a:pPr>
            <a:r>
              <a:rPr lang="ru-RU" sz="2400" b="1" dirty="0" smtClean="0"/>
              <a:t>В марте 1238г.-сражение на р. </a:t>
            </a:r>
            <a:r>
              <a:rPr lang="ru-RU" sz="2400" b="1" dirty="0" err="1" smtClean="0"/>
              <a:t>Сить</a:t>
            </a:r>
            <a:r>
              <a:rPr lang="ru-RU" sz="2400" b="1" dirty="0" smtClean="0"/>
              <a:t>. ( Юрий Всеволодович)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52230" name="WordArt 10"/>
          <p:cNvSpPr>
            <a:spLocks noChangeArrowheads="1" noChangeShapeType="1" noTextEdit="1"/>
          </p:cNvSpPr>
          <p:nvPr/>
        </p:nvSpPr>
        <p:spPr bwMode="auto">
          <a:xfrm>
            <a:off x="250825" y="274638"/>
            <a:ext cx="8435975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Разгром Владимирского княжества</a:t>
            </a:r>
          </a:p>
        </p:txBody>
      </p:sp>
      <p:pic>
        <p:nvPicPr>
          <p:cNvPr id="52231" name="Picture 12" descr="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85791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Ответим на вопросы: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9"/>
            <a:ext cx="8258204" cy="4500594"/>
          </a:xfrm>
        </p:spPr>
        <p:txBody>
          <a:bodyPr/>
          <a:lstStyle/>
          <a:p>
            <a:endParaRPr lang="ru-RU" sz="3200" dirty="0" smtClean="0"/>
          </a:p>
          <a:p>
            <a:r>
              <a:rPr lang="ru-RU" b="1" dirty="0" smtClean="0"/>
              <a:t>Назовите  города Владимиро-Суздальского княжества, захваченные монголами </a:t>
            </a:r>
          </a:p>
          <a:p>
            <a:r>
              <a:rPr lang="ru-RU" b="1" dirty="0" smtClean="0"/>
              <a:t>Какое вооружение использовали монголы при штурме городов?</a:t>
            </a:r>
          </a:p>
          <a:p>
            <a:r>
              <a:rPr lang="ru-RU" b="1" dirty="0" smtClean="0"/>
              <a:t>Какой владимирский князь  попытался объединить силы и разгромить противника? Каковы итоги сражения?</a:t>
            </a:r>
          </a:p>
          <a:p>
            <a:pPr>
              <a:buNone/>
            </a:pPr>
            <a:endParaRPr lang="ru-RU" sz="3200" b="1" dirty="0" smtClean="0"/>
          </a:p>
          <a:p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742984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F64BB-E86B-418E-8682-577DB652C9C2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470C-8A57-4A4D-B1B5-99E639C3581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lide_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500042"/>
            <a:ext cx="8329642" cy="578647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F64BB-E86B-418E-8682-577DB652C9C2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470C-8A57-4A4D-B1B5-99E639C3581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Тема нашего урока:</a:t>
            </a:r>
          </a:p>
        </p:txBody>
      </p:sp>
      <p:sp>
        <p:nvSpPr>
          <p:cNvPr id="47109" name="Rectangle 5"/>
          <p:cNvSpPr>
            <a:spLocks noGrp="1"/>
          </p:cNvSpPr>
          <p:nvPr>
            <p:ph type="subTitle" idx="1"/>
          </p:nvPr>
        </p:nvSpPr>
        <p:spPr>
          <a:xfrm>
            <a:off x="611188" y="2997200"/>
            <a:ext cx="8208962" cy="33115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</a:t>
            </a:r>
            <a:r>
              <a:rPr lang="ru-RU" sz="6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Батыево</a:t>
            </a:r>
            <a:r>
              <a:rPr lang="ru-RU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нашествие</a:t>
            </a:r>
          </a:p>
          <a:p>
            <a:pPr algn="l" eaLnBrk="1" hangingPunct="1">
              <a:defRPr/>
            </a:pPr>
            <a:r>
              <a:rPr lang="ru-RU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на Русь»               </a:t>
            </a:r>
          </a:p>
          <a:p>
            <a:pPr eaLnBrk="1" hangingPunct="1">
              <a:defRPr/>
            </a:pPr>
            <a:endParaRPr lang="ru-RU" sz="6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6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6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250825" y="260350"/>
            <a:ext cx="8642350" cy="1008063"/>
          </a:xfrm>
          <a:prstGeom prst="bevel">
            <a:avLst>
              <a:gd name="adj" fmla="val 12500"/>
            </a:avLst>
          </a:prstGeom>
          <a:solidFill>
            <a:srgbClr val="AA673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>
          <a:xfrm rot="10800000" flipV="1">
            <a:off x="714348" y="5643578"/>
            <a:ext cx="3643338" cy="641334"/>
          </a:xfrm>
        </p:spPr>
        <p:txBody>
          <a:bodyPr/>
          <a:lstStyle/>
          <a:p>
            <a:pPr>
              <a:defRPr/>
            </a:pP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25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643438" y="5643579"/>
            <a:ext cx="3929090" cy="71438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CA394-9586-4630-9E9A-FEF30C307A3F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84313"/>
            <a:ext cx="4103687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Calibri" pitchFamily="34" charset="0"/>
              <a:buAutoNum type="arabicPeriod"/>
              <a:defRPr/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WordArt 10"/>
          <p:cNvSpPr>
            <a:spLocks noChangeArrowheads="1" noChangeShapeType="1" noTextEdit="1"/>
          </p:cNvSpPr>
          <p:nvPr/>
        </p:nvSpPr>
        <p:spPr bwMode="auto">
          <a:xfrm>
            <a:off x="431800" y="260350"/>
            <a:ext cx="8388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Поход на Новгород</a:t>
            </a:r>
          </a:p>
        </p:txBody>
      </p:sp>
      <p:pic>
        <p:nvPicPr>
          <p:cNvPr id="53255" name="Рисунок 3" descr="сканирование00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5" descr="history_b1_10_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396557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WordArt 16"/>
          <p:cNvSpPr>
            <a:spLocks noChangeArrowheads="1" noChangeShapeType="1" noTextEdit="1"/>
          </p:cNvSpPr>
          <p:nvPr/>
        </p:nvSpPr>
        <p:spPr bwMode="auto">
          <a:xfrm>
            <a:off x="5651500" y="6453188"/>
            <a:ext cx="2017713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 flipH="1">
            <a:off x="10358477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5B2307-94C8-4AC5-83E4-F2C25FC3D22B}" type="datetime1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632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34E90-9CD9-4959-81E4-5AE88563B4E0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56325" name="Picture 8" descr="history_b1_10_01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357166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Ответим на вопросы: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ru-RU" sz="4400" b="1" i="1" dirty="0" smtClean="0"/>
              <a:t> Какому городу удалось избежать участи многих русских городов?</a:t>
            </a:r>
          </a:p>
          <a:p>
            <a:r>
              <a:rPr lang="ru-RU" sz="4400" b="1" i="1" dirty="0" smtClean="0"/>
              <a:t>Почему монголы решили повернуть «морды коней на юг»?</a:t>
            </a:r>
          </a:p>
          <a:p>
            <a:endParaRPr lang="ru-RU" sz="4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F64BB-E86B-418E-8682-577DB652C9C2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470C-8A57-4A4D-B1B5-99E639C3581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Содержимое 7" descr="img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186766" cy="48577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FFCE1-EE0D-42FA-8CFE-82B747B0387D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14348" y="5357826"/>
            <a:ext cx="8072494" cy="1000133"/>
          </a:xfrm>
        </p:spPr>
        <p:txBody>
          <a:bodyPr/>
          <a:lstStyle/>
          <a:p>
            <a:pPr algn="just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Цель: завоевание южных русских земель и Западной Европы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Завещание Чингисхана: покорить все страны до 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«последнего моря»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B7B75-104C-4D8A-9702-4E449FB4E01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2151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FFCE1-EE0D-42FA-8CFE-82B747B0387D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B7B75-104C-4D8A-9702-4E449FB4E01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4429156" cy="60722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572164"/>
          </a:xfrm>
        </p:spPr>
        <p:txBody>
          <a:bodyPr/>
          <a:lstStyle/>
          <a:p>
            <a:r>
              <a:rPr lang="ru-RU" b="1" dirty="0" smtClean="0"/>
              <a:t>В 1241г.- разгромили Венгрию, Чехию, Польшу.</a:t>
            </a:r>
          </a:p>
          <a:p>
            <a:r>
              <a:rPr lang="ru-RU" b="1" dirty="0" smtClean="0"/>
              <a:t>В 1242г.- Хорватию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В 1242г. Батый возвращается в степи, на Волгу.</a:t>
            </a:r>
          </a:p>
          <a:p>
            <a:pPr>
              <a:buNone/>
            </a:pPr>
            <a:r>
              <a:rPr lang="ru-RU" b="1" dirty="0" smtClean="0"/>
              <a:t>Западный поход завершился.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FFCE1-EE0D-42FA-8CFE-82B747B0387D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B7B75-104C-4D8A-9702-4E449FB4E01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Итоги монгольского завоевания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 lvl="0"/>
            <a:r>
              <a:rPr lang="ru-RU" b="1" dirty="0" smtClean="0"/>
              <a:t>Резко сократилось население Руси.</a:t>
            </a:r>
            <a:endParaRPr lang="ru-RU" dirty="0" smtClean="0"/>
          </a:p>
          <a:p>
            <a:pPr lvl="0"/>
            <a:r>
              <a:rPr lang="ru-RU" b="1" dirty="0" smtClean="0"/>
              <a:t>Много народу было убито и угнано в рабство.</a:t>
            </a:r>
            <a:endParaRPr lang="ru-RU" dirty="0" smtClean="0"/>
          </a:p>
          <a:p>
            <a:pPr lvl="0"/>
            <a:r>
              <a:rPr lang="ru-RU" b="1" dirty="0" smtClean="0"/>
              <a:t>Разрушено 30 городов (из 74)</a:t>
            </a:r>
            <a:endParaRPr lang="ru-RU" dirty="0" smtClean="0"/>
          </a:p>
          <a:p>
            <a:pPr lvl="0"/>
            <a:r>
              <a:rPr lang="ru-RU" b="1" dirty="0" smtClean="0"/>
              <a:t>Гибель городских ремесленников привела к утере профессий и ремесел.</a:t>
            </a:r>
            <a:endParaRPr lang="ru-RU" dirty="0" smtClean="0"/>
          </a:p>
          <a:p>
            <a:pPr lvl="0"/>
            <a:r>
              <a:rPr lang="ru-RU" b="1" dirty="0" smtClean="0"/>
              <a:t>Большая часть русских земель оказалась полностью опустошенной и попала в зависимость от иноземной власти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340042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FFCE1-EE0D-42FA-8CFE-82B747B0387D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B7B75-104C-4D8A-9702-4E449FB4E01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28641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Представьте, что вы получили информацию о борьбе русских княжеств с монголами.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Но часть данных была утеряна. Попробуем восстановить.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Заполните таблицу.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117161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FFCE1-EE0D-42FA-8CFE-82B747B0387D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B7B75-104C-4D8A-9702-4E449FB4E01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4929198"/>
            <a:ext cx="4038600" cy="119696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Проверим насколько хорошо вы усвоили материал: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200" b="1" smtClean="0"/>
              <a:t>Почему монголам не удалось выполнить завещание Чингисхана?</a:t>
            </a:r>
          </a:p>
          <a:p>
            <a:pPr marL="514350" indent="-514350">
              <a:buAutoNum type="arabicPeriod"/>
            </a:pPr>
            <a:r>
              <a:rPr lang="ru-RU" sz="3200" b="1" smtClean="0"/>
              <a:t>Как вы понимаете смысл слов А. С. Пушкина, который писал о том, что Европа спасена «растерзанной и издыхающей  Русью»?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FFCE1-EE0D-42FA-8CFE-82B747B0387D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B7B75-104C-4D8A-9702-4E449FB4E01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Отвечаем на проблемный вопрос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b="1" dirty="0" smtClean="0"/>
              <a:t>Почему Батыю удалось завоевать большую часть русских земель?</a:t>
            </a:r>
            <a:endParaRPr lang="ru-RU" sz="5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28.04.2017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C0000"/>
                </a:solidFill>
              </a:rPr>
              <a:t>Цель  урока:</a:t>
            </a:r>
            <a:endParaRPr lang="ru-RU" sz="6000" b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/>
              <a:t>Сформировать  представление о нашествии Батыя и его значении для последующего хода Отечественной истории</a:t>
            </a:r>
            <a:endParaRPr lang="ru-RU" sz="4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Синквейн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Нерифмованное стихотворение из 5 строк</a:t>
            </a:r>
          </a:p>
          <a:p>
            <a:pPr>
              <a:buNone/>
            </a:pPr>
            <a:r>
              <a:rPr lang="ru-RU" sz="2000" b="1" dirty="0" smtClean="0"/>
              <a:t>Правила написания </a:t>
            </a:r>
            <a:r>
              <a:rPr lang="ru-RU" sz="2000" b="1" dirty="0" err="1" smtClean="0"/>
              <a:t>синквейна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1строка-одно существительное (словосочетание), выражающее главную тему </a:t>
            </a:r>
            <a:r>
              <a:rPr lang="ru-RU" sz="2000" b="1" dirty="0" err="1" smtClean="0"/>
              <a:t>синквейна</a:t>
            </a:r>
            <a:endParaRPr lang="ru-RU" sz="2000" b="1" dirty="0" smtClean="0"/>
          </a:p>
          <a:p>
            <a:r>
              <a:rPr lang="ru-RU" sz="2000" b="1" dirty="0" smtClean="0"/>
              <a:t>2 строка- два прилагательных, выражающих главную мысль</a:t>
            </a:r>
          </a:p>
          <a:p>
            <a:r>
              <a:rPr lang="ru-RU" sz="2000" b="1" dirty="0" smtClean="0"/>
              <a:t>3 строка- три глагола, описывающих действия в рамках темы .</a:t>
            </a:r>
          </a:p>
          <a:p>
            <a:r>
              <a:rPr lang="ru-RU" sz="2000" b="1" dirty="0" smtClean="0"/>
              <a:t>4 строка- фраза, несущая определенный смысл</a:t>
            </a:r>
          </a:p>
          <a:p>
            <a:r>
              <a:rPr lang="ru-RU" sz="2000" b="1" dirty="0" smtClean="0"/>
              <a:t>5 строка – заключение в форме существительного (личная ассоциация с первым словом </a:t>
            </a:r>
          </a:p>
          <a:p>
            <a:pPr>
              <a:buNone/>
            </a:pPr>
            <a:r>
              <a:rPr lang="ru-RU" sz="1800" b="1" dirty="0" smtClean="0"/>
              <a:t>Например: </a:t>
            </a:r>
            <a:r>
              <a:rPr lang="ru-RU" sz="1800" b="1" dirty="0" err="1" smtClean="0"/>
              <a:t>Синквейн</a:t>
            </a:r>
            <a:r>
              <a:rPr lang="ru-RU" sz="1800" b="1" dirty="0" smtClean="0"/>
              <a:t> на тему А. С. Пушкин</a:t>
            </a:r>
          </a:p>
          <a:p>
            <a:pPr algn="ctr">
              <a:buNone/>
            </a:pPr>
            <a:r>
              <a:rPr lang="ru-RU" sz="1800" b="1" dirty="0" smtClean="0"/>
              <a:t>Пушкин</a:t>
            </a:r>
          </a:p>
          <a:p>
            <a:pPr algn="ctr">
              <a:buNone/>
            </a:pPr>
            <a:r>
              <a:rPr lang="ru-RU" sz="1800" b="1" dirty="0" smtClean="0"/>
              <a:t>Умный, талантливый</a:t>
            </a:r>
          </a:p>
          <a:p>
            <a:pPr algn="ctr">
              <a:buNone/>
            </a:pPr>
            <a:r>
              <a:rPr lang="ru-RU" sz="1800" b="1" dirty="0" smtClean="0"/>
              <a:t>Пишет, сочиняет , творит</a:t>
            </a:r>
          </a:p>
          <a:p>
            <a:pPr algn="ctr">
              <a:buNone/>
            </a:pPr>
            <a:r>
              <a:rPr lang="ru-RU" sz="1800" b="1" dirty="0" smtClean="0"/>
              <a:t>Поэзия его пережила</a:t>
            </a:r>
          </a:p>
          <a:p>
            <a:pPr algn="ctr">
              <a:buNone/>
            </a:pPr>
            <a:r>
              <a:rPr lang="ru-RU" sz="1800" b="1" dirty="0" smtClean="0"/>
              <a:t>Гений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Домашнее задание: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i="1" smtClean="0"/>
              <a:t>$16</a:t>
            </a:r>
            <a:r>
              <a:rPr lang="ru-RU" b="1" i="1" dirty="0" smtClean="0"/>
              <a:t>, ответы на вопросы и задания.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Составить рассказ об одном эпизоде  борьбы русского народа с монголами </a:t>
            </a:r>
          </a:p>
          <a:p>
            <a:pPr marL="514350" indent="-514350">
              <a:buNone/>
            </a:pPr>
            <a:r>
              <a:rPr lang="ru-RU" b="1" i="1" dirty="0" smtClean="0"/>
              <a:t>      (на выбор)</a:t>
            </a:r>
            <a:endParaRPr lang="ru-RU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Проблемный вопрос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3786214"/>
          </a:xfrm>
        </p:spPr>
        <p:txBody>
          <a:bodyPr/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b="1" dirty="0" smtClean="0"/>
              <a:t>Почему Батыю удалось завоевать большую часть русских земель?</a:t>
            </a:r>
            <a:endParaRPr lang="ru-RU" sz="5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28.04.2017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Повторение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8"/>
          </a:xfrm>
        </p:spPr>
        <p:txBody>
          <a:bodyPr/>
          <a:lstStyle/>
          <a:p>
            <a:r>
              <a:rPr lang="ru-RU" sz="2400" b="1" dirty="0" smtClean="0"/>
              <a:t>Что представляли собой монголы?</a:t>
            </a:r>
          </a:p>
          <a:p>
            <a:r>
              <a:rPr lang="ru-RU" sz="2400" b="1" dirty="0" smtClean="0"/>
              <a:t>Где они  проживали?</a:t>
            </a:r>
          </a:p>
          <a:p>
            <a:r>
              <a:rPr lang="ru-RU" sz="2400" b="1" dirty="0" smtClean="0"/>
              <a:t> Перечислите основные занятия кочевников?</a:t>
            </a:r>
          </a:p>
          <a:p>
            <a:r>
              <a:rPr lang="ru-RU" sz="2400" b="1" dirty="0" smtClean="0"/>
              <a:t> С каким историческим персонажем связаны первые монгольские завоевания?</a:t>
            </a:r>
          </a:p>
          <a:p>
            <a:r>
              <a:rPr lang="ru-RU" sz="2400" b="1" dirty="0" smtClean="0"/>
              <a:t> Где и когда состоялась первая встреча русских и монголов?</a:t>
            </a:r>
          </a:p>
          <a:p>
            <a:r>
              <a:rPr lang="ru-RU" sz="2400" b="1" dirty="0" smtClean="0"/>
              <a:t>Какие уроки должны были извлечь русские князья после битвы на Калке</a:t>
            </a:r>
            <a:r>
              <a:rPr lang="ru-RU" sz="2800" b="1" dirty="0" smtClean="0"/>
              <a:t>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428604"/>
            <a:ext cx="8046156" cy="435771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85852" y="4929199"/>
            <a:ext cx="6929486" cy="1214445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Основу монгольского войска составляла конница, </a:t>
            </a:r>
          </a:p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а русского пехота</a:t>
            </a:r>
          </a:p>
          <a:p>
            <a:pPr>
              <a:defRPr/>
            </a:pP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2640" y="131055"/>
            <a:ext cx="4245120" cy="66621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560" y="131055"/>
            <a:ext cx="4400640" cy="66621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003841" y="131054"/>
            <a:ext cx="1501920" cy="587582"/>
          </a:xfrm>
          <a:prstGeom prst="wedgeRoundRectCallout">
            <a:avLst>
              <a:gd name="adj1" fmla="val -79750"/>
              <a:gd name="adj2" fmla="val 54829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Черниговский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шлем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7248960" y="131054"/>
            <a:ext cx="1828800" cy="587582"/>
          </a:xfrm>
          <a:prstGeom prst="wedgeRoundRectCallout">
            <a:avLst>
              <a:gd name="adj1" fmla="val -52463"/>
              <a:gd name="adj2" fmla="val 94528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Остроконечный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шлем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81440" y="260669"/>
            <a:ext cx="1370880" cy="456527"/>
          </a:xfrm>
          <a:prstGeom prst="wedgeRoundRectCallout">
            <a:avLst>
              <a:gd name="adj1" fmla="val 70398"/>
              <a:gd name="adj2" fmla="val 260347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Кистень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678401" y="2874542"/>
            <a:ext cx="1697760" cy="391721"/>
          </a:xfrm>
          <a:prstGeom prst="wedgeRoundRectCallout">
            <a:avLst>
              <a:gd name="adj1" fmla="val -52287"/>
              <a:gd name="adj2" fmla="val 169981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Рубаха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612160" y="3789038"/>
            <a:ext cx="1828800" cy="391721"/>
          </a:xfrm>
          <a:prstGeom prst="wedgeRoundRectCallout">
            <a:avLst>
              <a:gd name="adj1" fmla="val -60032"/>
              <a:gd name="adj2" fmla="val 207532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Поножи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481120" y="5029008"/>
            <a:ext cx="1893600" cy="587582"/>
          </a:xfrm>
          <a:prstGeom prst="wedgeRoundRectCallout">
            <a:avLst>
              <a:gd name="adj1" fmla="val -47884"/>
              <a:gd name="adj2" fmla="val 111352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Кожаные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сапоги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678400" y="1371024"/>
            <a:ext cx="1764000" cy="391721"/>
          </a:xfrm>
          <a:prstGeom prst="wedgeRoundRectCallout">
            <a:avLst>
              <a:gd name="adj1" fmla="val -54181"/>
              <a:gd name="adj2" fmla="val 180806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Кольчуга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106560" y="3266264"/>
            <a:ext cx="1199520" cy="522775"/>
          </a:xfrm>
          <a:prstGeom prst="wedgeRoundRectCallout">
            <a:avLst>
              <a:gd name="adj1" fmla="val 91931"/>
              <a:gd name="adj2" fmla="val 89162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Изогнутый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меч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7380000" y="1175163"/>
            <a:ext cx="1697760" cy="587582"/>
          </a:xfrm>
          <a:prstGeom prst="wedgeRoundRectCallout">
            <a:avLst>
              <a:gd name="adj1" fmla="val -47981"/>
              <a:gd name="adj2" fmla="val 83644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Железный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панцирь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7967520" y="1893800"/>
            <a:ext cx="1110240" cy="849689"/>
          </a:xfrm>
          <a:prstGeom prst="wedgeRoundRectCallout">
            <a:avLst>
              <a:gd name="adj1" fmla="val -73556"/>
              <a:gd name="adj2" fmla="val 55532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Колчан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со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стрелами</a:t>
            </a: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703041" y="195861"/>
            <a:ext cx="1501920" cy="653829"/>
          </a:xfrm>
          <a:prstGeom prst="wedgeRoundRectCallout">
            <a:avLst>
              <a:gd name="adj1" fmla="val 53560"/>
              <a:gd name="adj2" fmla="val 184431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Короткий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лук</a:t>
            </a: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703040" y="1306218"/>
            <a:ext cx="1175040" cy="391721"/>
          </a:xfrm>
          <a:prstGeom prst="wedgeRoundRectCallout">
            <a:avLst>
              <a:gd name="adj1" fmla="val 152801"/>
              <a:gd name="adj2" fmla="val 399875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Сабля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636801" y="4637287"/>
            <a:ext cx="1306080" cy="718636"/>
          </a:xfrm>
          <a:prstGeom prst="wedgeRoundRectCallout">
            <a:avLst>
              <a:gd name="adj1" fmla="val 37449"/>
              <a:gd name="adj2" fmla="val -105472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Коренастый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конь</a:t>
            </a: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4703040" y="2155907"/>
            <a:ext cx="1175040" cy="587582"/>
          </a:xfrm>
          <a:prstGeom prst="wedgeRoundRectCallout">
            <a:avLst>
              <a:gd name="adj1" fmla="val 120032"/>
              <a:gd name="adj2" fmla="val 119569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Боевые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ножи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6726240" y="5095255"/>
            <a:ext cx="1175040" cy="456528"/>
          </a:xfrm>
          <a:prstGeom prst="wedgeRoundRectCallout">
            <a:avLst>
              <a:gd name="adj1" fmla="val -28287"/>
              <a:gd name="adj2" fmla="val -163060"/>
              <a:gd name="adj3" fmla="val 16667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Гуталы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phpmGLchw_Batyevo-nashestvie-na-Rus_0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286808" cy="407196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1538" y="4643446"/>
            <a:ext cx="7072362" cy="157163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стало величайшим испытанием  для нашего народа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1237-1241гг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429684" cy="607223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5858860</TotalTime>
  <Words>849</Words>
  <Application>Microsoft Office PowerPoint</Application>
  <PresentationFormat>Экран (4:3)</PresentationFormat>
  <Paragraphs>214</Paragraphs>
  <Slides>31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Слайд 1</vt:lpstr>
      <vt:lpstr>Тема нашего урока:</vt:lpstr>
      <vt:lpstr>Цель  урока:</vt:lpstr>
      <vt:lpstr>Проблемный вопрос</vt:lpstr>
      <vt:lpstr>Повторение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Ответим на вопросы:</vt:lpstr>
      <vt:lpstr>Слайд 15</vt:lpstr>
      <vt:lpstr>Слайд 16</vt:lpstr>
      <vt:lpstr>Слайд 17</vt:lpstr>
      <vt:lpstr>Ответим на вопросы:</vt:lpstr>
      <vt:lpstr>Слайд 19</vt:lpstr>
      <vt:lpstr>Слайд 20</vt:lpstr>
      <vt:lpstr>Слайд 21</vt:lpstr>
      <vt:lpstr>Ответим на вопросы:</vt:lpstr>
      <vt:lpstr>Слайд 23</vt:lpstr>
      <vt:lpstr>Слайд 24</vt:lpstr>
      <vt:lpstr>Слайд 25</vt:lpstr>
      <vt:lpstr>Итоги монгольского завоевания</vt:lpstr>
      <vt:lpstr>Представьте, что вы получили информацию о борьбе русских княжеств с монголами.  Но часть данных была утеряна. Попробуем восстановить. Заполните таблицу.</vt:lpstr>
      <vt:lpstr>Проверим насколько хорошо вы усвоили материал:</vt:lpstr>
      <vt:lpstr>Отвечаем на проблемный вопрос</vt:lpstr>
      <vt:lpstr>Синквейн</vt:lpstr>
      <vt:lpstr>Домашнее задание: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611-285</cp:lastModifiedBy>
  <cp:revision>61</cp:revision>
  <dcterms:created xsi:type="dcterms:W3CDTF">2012-11-18T10:51:39Z</dcterms:created>
  <dcterms:modified xsi:type="dcterms:W3CDTF">2017-04-28T04:52:37Z</dcterms:modified>
</cp:coreProperties>
</file>