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4"/>
  </p:handoutMasterIdLst>
  <p:sldIdLst>
    <p:sldId id="256" r:id="rId2"/>
    <p:sldId id="261" r:id="rId3"/>
    <p:sldId id="262" r:id="rId4"/>
    <p:sldId id="263" r:id="rId5"/>
    <p:sldId id="257" r:id="rId6"/>
    <p:sldId id="258" r:id="rId7"/>
    <p:sldId id="265" r:id="rId8"/>
    <p:sldId id="283" r:id="rId9"/>
    <p:sldId id="284" r:id="rId10"/>
    <p:sldId id="306" r:id="rId11"/>
    <p:sldId id="303" r:id="rId12"/>
    <p:sldId id="304" r:id="rId13"/>
    <p:sldId id="305" r:id="rId14"/>
    <p:sldId id="277" r:id="rId15"/>
    <p:sldId id="298" r:id="rId16"/>
    <p:sldId id="299" r:id="rId17"/>
    <p:sldId id="300" r:id="rId18"/>
    <p:sldId id="301" r:id="rId19"/>
    <p:sldId id="286" r:id="rId20"/>
    <p:sldId id="276" r:id="rId21"/>
    <p:sldId id="278" r:id="rId22"/>
    <p:sldId id="280" r:id="rId23"/>
    <p:sldId id="273" r:id="rId24"/>
    <p:sldId id="275" r:id="rId25"/>
    <p:sldId id="274" r:id="rId26"/>
    <p:sldId id="259" r:id="rId27"/>
    <p:sldId id="281" r:id="rId28"/>
    <p:sldId id="282" r:id="rId29"/>
    <p:sldId id="285" r:id="rId30"/>
    <p:sldId id="288" r:id="rId31"/>
    <p:sldId id="289" r:id="rId32"/>
    <p:sldId id="30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31"/>
    <a:srgbClr val="35E0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1798808521329263"/>
                  <c:y val="-0.24079521238420273"/>
                </c:manualLayout>
              </c:layout>
              <c:showPercent val="1"/>
            </c:dLbl>
            <c:dLbl>
              <c:idx val="1"/>
              <c:layout>
                <c:manualLayout>
                  <c:x val="9.6813545589968547E-2"/>
                  <c:y val="0.16701797196182644"/>
                </c:manualLayout>
              </c:layout>
              <c:showPercent val="1"/>
            </c:dLbl>
            <c:dLbl>
              <c:idx val="2"/>
              <c:layout>
                <c:manualLayout>
                  <c:x val="1.2259872935234071E-2"/>
                  <c:y val="4.6853710512659096E-2"/>
                </c:manualLayout>
              </c:layout>
              <c:showPercent val="1"/>
            </c:dLbl>
            <c:dLbl>
              <c:idx val="3"/>
              <c:layout>
                <c:manualLayout>
                  <c:x val="2.814333384700669E-2"/>
                  <c:y val="7.9462350156974448E-2"/>
                </c:manualLayout>
              </c:layout>
              <c:spPr>
                <a:effectLst>
                  <a:outerShdw blurRad="50800" dist="50800" dir="5400000" algn="ctr" rotWithShape="0">
                    <a:schemeClr val="accent1">
                      <a:lumMod val="40000"/>
                      <a:lumOff val="60000"/>
                    </a:schemeClr>
                  </a:outerShdw>
                </a:effectLst>
              </c:spPr>
              <c:txPr>
                <a:bodyPr/>
                <a:lstStyle/>
                <a:p>
                  <a:pPr>
                    <a:defRPr sz="2500" b="1" i="0" baseline="0">
                      <a:latin typeface="Arial" pitchFamily="34" charset="0"/>
                    </a:defRPr>
                  </a:pPr>
                  <a:endParaRPr lang="ru-RU"/>
                </a:p>
              </c:txPr>
              <c:showPercent val="1"/>
            </c:dLbl>
            <c:spPr>
              <a:effectLst>
                <a:outerShdw blurRad="50800" dist="50800" dir="5400000" algn="ctr" rotWithShape="0">
                  <a:schemeClr val="accent1">
                    <a:lumMod val="40000"/>
                    <a:lumOff val="60000"/>
                  </a:schemeClr>
                </a:outerShdw>
              </a:effectLst>
            </c:spPr>
            <c:showPercent val="1"/>
          </c:dLbls>
          <c:cat>
            <c:strRef>
              <c:f>Лист1!$A$2:$A$5</c:f>
              <c:strCache>
                <c:ptCount val="4"/>
                <c:pt idx="0">
                  <c:v>сотая часть числа</c:v>
                </c:pt>
                <c:pt idx="1">
                  <c:v>что-то из математики</c:v>
                </c:pt>
                <c:pt idx="2">
                  <c:v>прибыль в банке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0.22000000000000003</c:v>
                </c:pt>
                <c:pt idx="2">
                  <c:v>0.17</c:v>
                </c:pt>
                <c:pt idx="3">
                  <c:v>4.0000000000000008E-2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46981219762678"/>
          <c:y val="0.14704583347135408"/>
          <c:w val="0.29155508482226145"/>
          <c:h val="0.64344701818989691"/>
        </c:manualLayout>
      </c:layout>
      <c:txPr>
        <a:bodyPr/>
        <a:lstStyle/>
        <a:p>
          <a:pPr>
            <a:defRPr sz="2500" b="1" i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FBB17-B0AF-401E-B60F-CEF71FA3F71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DF2DD-8A8E-451B-9CFE-B89D0EA8A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357562"/>
            <a:ext cx="5120656" cy="307183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Математика</a:t>
            </a:r>
            <a:r>
              <a:rPr lang="ru-RU" dirty="0" smtClean="0"/>
              <a:t>. 5 </a:t>
            </a:r>
            <a:r>
              <a:rPr lang="ru-RU" dirty="0" smtClean="0"/>
              <a:t>класс.</a:t>
            </a:r>
          </a:p>
          <a:p>
            <a:pPr algn="l"/>
            <a:r>
              <a:rPr lang="ru-RU" dirty="0" smtClean="0"/>
              <a:t>Автор работы: </a:t>
            </a:r>
          </a:p>
          <a:p>
            <a:pPr algn="l"/>
            <a:r>
              <a:rPr lang="ru-RU" dirty="0" smtClean="0"/>
              <a:t>учитель </a:t>
            </a:r>
            <a:r>
              <a:rPr lang="ru-RU" dirty="0" smtClean="0"/>
              <a:t>математики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МБУ «Лицей №19» г.о. Тольятти</a:t>
            </a:r>
          </a:p>
          <a:p>
            <a:pPr algn="l"/>
            <a:r>
              <a:rPr lang="ru-RU" dirty="0" smtClean="0"/>
              <a:t>Балашова </a:t>
            </a:r>
          </a:p>
          <a:p>
            <a:pPr algn="l"/>
            <a:r>
              <a:rPr lang="ru-RU" dirty="0" smtClean="0"/>
              <a:t>Елена Владимировна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/>
              <a:t>Проценты. </a:t>
            </a:r>
            <a:br>
              <a:rPr lang="ru-RU" b="1" dirty="0" smtClean="0"/>
            </a:br>
            <a:r>
              <a:rPr lang="ru-RU" b="1" dirty="0" smtClean="0"/>
              <a:t>Решение задач на проценты.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42677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Задание6.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Проверка домашнего задания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(читаем тексты своих задач)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28662" y="2071678"/>
            <a:ext cx="8215338" cy="3143272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/>
              <a:t>1)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рисунку составить задачи разной сложности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                70 %                               </a:t>
            </a:r>
            <a:r>
              <a:rPr lang="ru-RU" dirty="0" smtClean="0"/>
              <a:t>   В           210км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00100" y="3857628"/>
            <a:ext cx="7273925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000100" y="3714752"/>
            <a:ext cx="0" cy="288925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786314" y="3714752"/>
            <a:ext cx="0" cy="288925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286776" y="3714752"/>
            <a:ext cx="0" cy="288925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000100" y="4429132"/>
            <a:ext cx="7273925" cy="1295400"/>
          </a:xfrm>
          <a:prstGeom prst="downArrowCallout">
            <a:avLst>
              <a:gd name="adj1" fmla="val 140380"/>
              <a:gd name="adj2" fmla="val 140380"/>
              <a:gd name="adj3" fmla="val 16667"/>
              <a:gd name="adj4" fmla="val 66667"/>
            </a:avLst>
          </a:prstGeom>
          <a:solidFill>
            <a:srgbClr val="35E0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301038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Проверка домашнего задания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Где </a:t>
            </a:r>
            <a:r>
              <a:rPr lang="ru-RU" b="1" dirty="0" smtClean="0">
                <a:solidFill>
                  <a:srgbClr val="0070C0"/>
                </a:solidFill>
              </a:rPr>
              <a:t>встречаются проценты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857620" y="1714488"/>
            <a:ext cx="5286380" cy="485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Проценты - одно из математических понятий,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встречаются в повседневной жизни. Можно прочитать или услышать, например, что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выборах приняли участие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76%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избирателей, </a:t>
            </a:r>
          </a:p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рейтинг победителя хит-парада равен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80%,</a:t>
            </a:r>
            <a:endParaRPr lang="ru-RU" sz="3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успеваемость в группе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100%, </a:t>
            </a:r>
            <a:endParaRPr lang="ru-RU" sz="3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 начисляет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годовых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 содержит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3.2%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жира, </a:t>
            </a:r>
          </a:p>
          <a:p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 содержит 100% хлопка и т.д. </a:t>
            </a:r>
          </a:p>
          <a:p>
            <a:endParaRPr lang="ru-RU" dirty="0"/>
          </a:p>
        </p:txBody>
      </p:sp>
      <p:pic>
        <p:nvPicPr>
          <p:cNvPr id="5" name="Содержимое 4" descr="http://content.foto.mail.ru/mail/lenochka_net/_answers/i-3232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26793"/>
            <a:ext cx="3143272" cy="35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6688832" cy="3703344"/>
          </a:xfrm>
          <a:prstGeom prst="rect">
            <a:avLst/>
          </a:prstGeom>
        </p:spPr>
        <p:txBody>
          <a:bodyPr/>
          <a:lstStyle/>
          <a:p>
            <a:pPr marL="45720" lvl="0" indent="0">
              <a:buClr>
                <a:srgbClr val="05E0DB">
                  <a:lumMod val="75000"/>
                </a:srgbClr>
              </a:buClr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Проценты в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современной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05E0DB">
                  <a:lumMod val="75000"/>
                </a:srgbClr>
              </a:buClr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жизни: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108325"/>
            <a:ext cx="29083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71480"/>
            <a:ext cx="2823743" cy="277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643182"/>
            <a:ext cx="2481175" cy="14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2175012" cy="20836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786190"/>
            <a:ext cx="24257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626314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домашнего задания </a:t>
            </a:r>
            <a:br>
              <a:rPr lang="ru-RU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 smtClean="0">
                <a:solidFill>
                  <a:srgbClr val="0070C0"/>
                </a:solidFill>
              </a:rPr>
              <a:t>понимают значение слова процент ваши родители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(ответы на вопросы анкеты)</a:t>
            </a:r>
            <a:endParaRPr lang="ru-RU" sz="27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0" y="1852613"/>
          <a:ext cx="9144000" cy="500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 Задание 7. </a:t>
            </a:r>
            <a:r>
              <a:rPr lang="ru-RU" b="1" i="1" dirty="0" smtClean="0">
                <a:solidFill>
                  <a:srgbClr val="0070C0"/>
                </a:solidFill>
              </a:rPr>
              <a:t>Ответьте на вопросы: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7498080" cy="480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три основные задачи на проценты следует помнить?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Вспомните и расскажите алгоритм решения каждой задачи?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задачи на проценты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Нахождение процента от числа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Нахождение числа по его проценту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Нахождение процентного отношения двух чисел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12350559582reA1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664" y="4553744"/>
            <a:ext cx="3024336" cy="230425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Нахождение процента от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найти процент от числа, следует: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Проценты записать десятичной дробью;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число умножить на эту десятичную дробь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350559582reA1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184" y="4725144"/>
            <a:ext cx="2915816" cy="213285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2103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2103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Нахождение числа по его проценту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429684" cy="43891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Чтобы </a:t>
            </a: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число по </a:t>
            </a: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проценту</a:t>
            </a: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следует: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Проценты записать десятичной дробью;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Значение процентов разделить на эту дробь.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28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4274" name="Формула" r:id="rId3" imgW="114120" imgH="215640" progId="Equation.3">
              <p:embed/>
            </p:oleObj>
          </a:graphicData>
        </a:graphic>
      </p:graphicFrame>
      <p:pic>
        <p:nvPicPr>
          <p:cNvPr id="5" name="Рисунок 4" descr="12350559582reA1P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4725144"/>
            <a:ext cx="2915816" cy="213285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3003"/>
                                      </p:to>
                                    </p:animClr>
                                    <p:animClr clrSpc="rgb">
                                      <p:cBhvr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3003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Нахождение процентного отношения двух чисел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узнать, сколько процентов одно число составляет от второго, следует: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первое число разделить на второе 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результат умножить на 100%.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350559582reA1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5728" y="4913784"/>
            <a:ext cx="2448272" cy="194421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3003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3003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Задание 8.Проблема.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Работа в парах</a:t>
            </a:r>
            <a:r>
              <a:rPr lang="ru-RU" dirty="0" smtClean="0"/>
              <a:t>.    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(слушаем  учителя  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1.imgsmail.ru/imgpreview?key=532563c63fc326ac&amp;mb=imgdb_preview_1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071834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2"/>
                </a:solidFill>
              </a:rPr>
              <a:t>От улыбки станет всем теплей…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i="1" dirty="0" smtClean="0"/>
              <a:t>Будь внимательней, дружок.</a:t>
            </a:r>
            <a:br>
              <a:rPr lang="ru-RU" i="1" dirty="0" smtClean="0"/>
            </a:br>
            <a:r>
              <a:rPr lang="ru-RU" i="1" dirty="0" smtClean="0"/>
              <a:t>Начинаем мы урок.</a:t>
            </a:r>
            <a:br>
              <a:rPr lang="ru-RU" i="1" dirty="0" smtClean="0"/>
            </a:br>
            <a:r>
              <a:rPr lang="ru-RU" i="1" dirty="0" smtClean="0"/>
              <a:t>Посмотрите, все ль в порядке:</a:t>
            </a:r>
            <a:br>
              <a:rPr lang="ru-RU" i="1" dirty="0" smtClean="0"/>
            </a:br>
            <a:r>
              <a:rPr lang="ru-RU" i="1" dirty="0" smtClean="0"/>
              <a:t>Книжка, ручка и тетрадка.</a:t>
            </a:r>
            <a:br>
              <a:rPr lang="ru-RU" i="1" dirty="0" smtClean="0"/>
            </a:br>
            <a:r>
              <a:rPr lang="ru-RU" i="1" dirty="0" smtClean="0"/>
              <a:t>Все ли правильно сидят?</a:t>
            </a:r>
            <a:br>
              <a:rPr lang="ru-RU" i="1" dirty="0" smtClean="0"/>
            </a:br>
            <a:r>
              <a:rPr lang="ru-RU" i="1" dirty="0" smtClean="0"/>
              <a:t>Все ль внимательно глядят?</a:t>
            </a:r>
            <a:br>
              <a:rPr lang="ru-RU" i="1" dirty="0" smtClean="0"/>
            </a:br>
            <a:r>
              <a:rPr lang="ru-RU" i="1" dirty="0" smtClean="0"/>
              <a:t>Каждый хочет получать</a:t>
            </a:r>
            <a:br>
              <a:rPr lang="ru-RU" i="1" dirty="0" smtClean="0"/>
            </a:br>
            <a:r>
              <a:rPr lang="ru-RU" i="1" dirty="0" smtClean="0"/>
              <a:t>Только лишь оценку "5”.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29600" cy="528641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 чем мы будем заниматься сегодня на уроке?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Какова цель нашего урока?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закрепления по теме “Проценты”.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предстоит решать задачи на проценты,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алгоритмы при решении этих задач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Каждый из вас к концу урока ответит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вопрос: “Умею ли я решать задачи на проценты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Задание 9. </a:t>
            </a:r>
            <a:r>
              <a:rPr lang="ru-RU" dirty="0" smtClean="0">
                <a:solidFill>
                  <a:srgbClr val="00B050"/>
                </a:solidFill>
              </a:rPr>
              <a:t>Работа по учебнику.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№1569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№ 1576 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№ 1582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Задание 10.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 практического характера.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401080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Переверните свои оценочные листы. 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задача: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квадрат со стороной 10 клеток. Также у каждого на листке есть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свое число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обозначает сколько клеток должны вы заштриховать.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следующее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 должны записать какой процент площади квадрата был заштрихован. Штриховать карандашом.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714884"/>
            <a:ext cx="778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Как вы вычислили процент площади квадрата, который был заштрихован?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072206"/>
            <a:ext cx="4853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100 % что вы взяли?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572140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100 частей-100%, 4 части-4%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6072206"/>
            <a:ext cx="3232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весь квадрат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FFC000"/>
                </a:solidFill>
              </a:rPr>
              <a:t/>
            </a:r>
            <a:br>
              <a:rPr lang="ru-RU" sz="4000" b="1" i="1" dirty="0" smtClean="0">
                <a:solidFill>
                  <a:srgbClr val="FFC000"/>
                </a:solidFill>
              </a:rPr>
            </a:br>
            <a:r>
              <a:rPr lang="ru-RU" sz="4000" b="1" i="1" dirty="0" smtClean="0"/>
              <a:t>Задание 11.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Задачи на проценты.  Самопроверка.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как найти процент от числа;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Найдите:  48% от 250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как найти по проценту целую величину;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Найдите: число, 8% которого равны 12.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как найти процентное соотношение одного числа от другого.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Сколько процентов составляет 150 от 600?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Проверим себя: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как найти процент от числа;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Найдите:  48% от 250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Решение: 48% = 0,48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250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0,48 =120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как найти по проценту целую величину;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Найдите: число, 8% которого равны 12.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Решение: 8% = 0,08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12 : 0,08 =150.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как найти процентное соотношение одного числа от другого.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Сколько процентов составляет 150 от 600?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Решение: 150 : 600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100% = 25%.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3000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найти процент от числа;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б) найти по проценту целую величину;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найти процентное соотношение одного числа от другого. 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286116" y="1643050"/>
            <a:ext cx="1857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7CD8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% от Б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429256" y="1643050"/>
            <a:ext cx="1661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 ∙ 0,01А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286116" y="3214686"/>
            <a:ext cx="2125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7CD8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% это С</a:t>
            </a:r>
            <a:r>
              <a:rPr lang="ru-RU" dirty="0"/>
              <a:t> 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500694" y="3286124"/>
            <a:ext cx="1718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: 0,01А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214678" y="5286388"/>
            <a:ext cx="2197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7CD8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 от С в %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643570" y="5286388"/>
            <a:ext cx="2433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(Б : С) ∙ 100%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357166"/>
            <a:ext cx="6529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Повторим эти правила в общем виде: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8" grpId="0"/>
      <p:bldP spid="102409" grpId="0"/>
      <p:bldP spid="102410" grpId="0"/>
      <p:bldP spid="102411" grpId="0"/>
      <p:bldP spid="1024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Домашний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12.Самостоятельная работа (раздаточный материал)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120621"/>
          <a:ext cx="9144000" cy="573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21790"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Вариант 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Вариант 2</a:t>
                      </a:r>
                    </a:p>
                  </a:txBody>
                  <a:tcPr marL="68580" marR="68580" marT="0" marB="0"/>
                </a:tc>
              </a:tr>
              <a:tr h="921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 1. Найдите 45% от 320 рублей.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 1.  Найдите 46% от 750 рублей</a:t>
                      </a:r>
                    </a:p>
                  </a:txBody>
                  <a:tcPr marL="68580" marR="68580" marT="0" marB="0"/>
                </a:tc>
              </a:tr>
              <a:tr h="2567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 2.  В марте  в типографии отпечатано 1600 экземпляров газеты, а в апреле – на 20% меньше. Определите: а) на сколько уменьшилось в апреле число экземпляров этой газеты; б) сколько экземпляров газеты было отпечатано в апреле.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 2. В сентябре  издательство выпустило 1400 экземпляров журнала, а в мае – на 30% больше. Определите: а) на сколько увеличилось в мае число экземпляров этого журнала; б) сколько экземпляров журнала выпустили в мае.</a:t>
                      </a:r>
                    </a:p>
                  </a:txBody>
                  <a:tcPr marL="68580" marR="68580" marT="0" marB="0"/>
                </a:tc>
              </a:tr>
              <a:tr h="13267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Уровень3. Товар стоил 7500 р. Какой станет цена товара,  если ее сначала повысить на 10%, а потом понизить на 10%?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Уровень3. Товар стоил 7500 р. Какой станет цена товара,  если ее сначала понизить на 10%, а потом повысить на 10%?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Самопроверка.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Инструкция к заданию 12.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29600" cy="190023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правильное решение задачи 1 вы получите оценку «3»,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правильное решение 1 и 2 задач – «4»,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правильное решение 1, 2 и 3  задач – «5»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26127"/>
            <a:ext cx="8429684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144р.;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а) на 320 экз.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280 экз.;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7425 р.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1.345р.;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а) на 420 экз.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1820экз.;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7425 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4346" y="585789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Внимание на ответ задачи третьего уровня в обоих вариантах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2198" y="5857892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А% от В равно В% от 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Вернемся к покупке вертолета за </a:t>
            </a:r>
            <a:r>
              <a:rPr lang="ru-RU" dirty="0" smtClean="0"/>
              <a:t>бананы (</a:t>
            </a:r>
            <a:r>
              <a:rPr lang="ru-RU" dirty="0" smtClean="0"/>
              <a:t>слайд 11).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группах: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появляется лишний банан?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От улыбки станет всем теплей…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429684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У каждого из вас на столах лежат листочки для </a:t>
            </a:r>
            <a:r>
              <a:rPr lang="ru-RU" dirty="0" err="1" smtClean="0"/>
              <a:t>самооценивания</a:t>
            </a:r>
            <a:r>
              <a:rPr lang="ru-RU" dirty="0" smtClean="0"/>
              <a:t>, на которых изображены смайлики. В течение урока мы с вами будем выполнять различные задания. По окончанию решения каждого задания, вы будете оценивать свою работу:                     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                  - справился с задачей без затруднений,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</a:t>
            </a:r>
            <a:r>
              <a:rPr lang="ru-RU" dirty="0" smtClean="0"/>
              <a:t> </a:t>
            </a:r>
            <a:r>
              <a:rPr lang="ru-RU" dirty="0" smtClean="0"/>
              <a:t>-    справился с задачей, но возникали сложности,</a:t>
            </a:r>
          </a:p>
          <a:p>
            <a:pPr>
              <a:buNone/>
            </a:pPr>
            <a:r>
              <a:rPr lang="ru-RU" dirty="0" smtClean="0"/>
              <a:t>                                                   - не справился с задачей. </a:t>
            </a:r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857224" y="3643314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2357422" y="4286256"/>
            <a:ext cx="785818" cy="78581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286116" y="5572140"/>
            <a:ext cx="785818" cy="785818"/>
          </a:xfrm>
          <a:prstGeom prst="smileyFace">
            <a:avLst>
              <a:gd name="adj" fmla="val 4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Подведем итоги.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8229600" cy="49244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Удалось ли решить нам поставленную задачу?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Удовлетворены ли вы результатом своей работы? Посчитайте  свои  баллы напротив каждого смайлика и  ответьте на  наш вопрос: «Умею ли я решать задачи на проценты?» и  «Готов ли я к выполнению контрольной работы?»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нет(не справился)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(справился без затруднений)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не знаю  (справился, но возникали сложности)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1928794" y="3357562"/>
            <a:ext cx="1357322" cy="135732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7072330" y="3000372"/>
            <a:ext cx="1357322" cy="1357322"/>
          </a:xfrm>
          <a:prstGeom prst="smileyFace">
            <a:avLst>
              <a:gd name="adj" fmla="val 4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714480" y="5072074"/>
            <a:ext cx="1357322" cy="135732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5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5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5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o1.imgsmail.ru/imgpreview?key=532563c63fc326ac&amp;mb=imgdb_preview_1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2" y="0"/>
            <a:ext cx="2428868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Домашнее задание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749808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1)П.40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. Решить 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№1604, 1609, 1612(а)</a:t>
            </a:r>
          </a:p>
          <a:p>
            <a:pPr>
              <a:buNone/>
              <a:defRPr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67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Задача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по желанию:</a:t>
            </a:r>
            <a:endParaRPr lang="ru-RU" sz="67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67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Прополка посевов была закончена за три дня. В первый день пропололи 35% всей площади, во второй 33%, а в третий остальную. Найдите площадь опытного участка, если в третий день пропололи на 0,6 га меньше, чем в первый день.</a:t>
            </a:r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Рефлексия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-Кто работал на уроке лучше всех?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-Кому еще надо стараться?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каким настроением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уходите с урока?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43372" y="4357694"/>
            <a:ext cx="4000528" cy="120032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Спасибо за работу!!!!</a:t>
            </a:r>
          </a:p>
        </p:txBody>
      </p:sp>
      <p:pic>
        <p:nvPicPr>
          <p:cNvPr id="6" name="Picture 2" descr="http://go1.imgsmail.ru/imgpreview?key=532563c63fc326ac&amp;mb=imgdb_preview_1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6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Устная работа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замените десятичные дроби процентами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0,53        1,4      0,8       0,34    0,009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Задание2: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замените проценты десятичными дробями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56%      13%     88%    20%    146%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>Задание 3: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каждом из предложений встречается одно и то же слово. Назовите его.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43116"/>
            <a:ext cx="8229600" cy="4525963"/>
          </a:xfrm>
        </p:spPr>
        <p:txBody>
          <a:bodyPr>
            <a:normAutofit/>
          </a:bodyPr>
          <a:lstStyle/>
          <a:p>
            <a:pPr marL="596646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процентов снижены цены при распродаже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бытовой техники.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 процентов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учащихся школы учатся на хорошо и отлично.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пассажиры заняли свои места, остались свободными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процентов всех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мест.</a:t>
            </a:r>
          </a:p>
          <a:p>
            <a:pPr marL="596646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Спортивную секцию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посещают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 процентов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средней школы.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Проверим…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1643074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ОТВЕТ: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00010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процент 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714488"/>
            <a:ext cx="4167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-А что такое процент?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2071678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одна сотая часть числа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21468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-От какого слова образовано слово  </a:t>
            </a:r>
            <a:r>
              <a:rPr lang="ru-RU" sz="3200" dirty="0" smtClean="0">
                <a:solidFill>
                  <a:prstClr val="black"/>
                </a:solidFill>
              </a:rPr>
              <a:t>процент?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3714752"/>
            <a:ext cx="4572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латинского – на сто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4643446"/>
            <a:ext cx="857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643446"/>
            <a:ext cx="4781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-Как обозначают ?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786454"/>
            <a:ext cx="441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-Что значит 100% ?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5786454"/>
            <a:ext cx="782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Задание 4.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Для каждой фразы левого столбца подберите соответствующую фразу правого столбца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14555"/>
          <a:ext cx="9144000" cy="489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825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100% учащихся школы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половина всех учащихся</a:t>
                      </a:r>
                    </a:p>
                  </a:txBody>
                  <a:tcPr/>
                </a:tc>
              </a:tr>
              <a:tr h="9825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25% учащихся школы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все учащиеся школы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25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10% учащихся школы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четверть всех учащихся</a:t>
                      </a:r>
                    </a:p>
                  </a:txBody>
                  <a:tcPr/>
                </a:tc>
              </a:tr>
              <a:tr h="169586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50% учащихся школы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 десятая часть всех учащихся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Задание 5.Тест.Взаимопроверка.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515352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1. Дробь 1/5  равна: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а) 20% ;       б) 30%;       в) 50%;</a:t>
            </a:r>
          </a:p>
          <a:p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2.  1% дециметра называют: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а) миллиметр;       б) сантиметр;        в) метр;</a:t>
            </a:r>
          </a:p>
          <a:p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3. 1 миллиграмм равен: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а) 0,1г;       б) 0,001г;     в) 0,01г;</a:t>
            </a:r>
          </a:p>
          <a:p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В саду растет 150 деревьев, из них 30% составляют вишни, а остальное - сливы. Сколько в саду растет слив?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    а)100;        б) 105;    в)150;</a:t>
            </a:r>
          </a:p>
          <a:p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В магазин привезли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фруктов. Яблоки составляют 60%, а груши 20% от общего количества фруктов. Всего в магазин яблок и груш привезли: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а) 20 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;    б) 5 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;     в) 15 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Ключ к заданию 5.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Оценка - максимум 8 баллов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– 1 балл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– 1 балл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 – 1 балл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 – 2 балла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– 3 балла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1110</TotalTime>
  <Words>1215</Words>
  <PresentationFormat>Экран (4:3)</PresentationFormat>
  <Paragraphs>225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Справедливость</vt:lpstr>
      <vt:lpstr>Формула</vt:lpstr>
      <vt:lpstr>Проценты.  Решение задач на проценты.</vt:lpstr>
      <vt:lpstr>От улыбки станет всем теплей…</vt:lpstr>
      <vt:lpstr>От улыбки станет всем теплей…</vt:lpstr>
      <vt:lpstr>Устная работа</vt:lpstr>
      <vt:lpstr> Задание 3: В каждом из предложений встречается одно и то же слово. Назовите его.  </vt:lpstr>
      <vt:lpstr>Проверим…</vt:lpstr>
      <vt:lpstr>Задание 4.  Для каждой фразы левого столбца подберите соответствующую фразу правого столбца</vt:lpstr>
      <vt:lpstr>Задание 5.Тест.Взаимопроверка.</vt:lpstr>
      <vt:lpstr>Ключ к заданию 5. </vt:lpstr>
      <vt:lpstr>Задание6. Проверка домашнего задания (читаем тексты своих задач) </vt:lpstr>
      <vt:lpstr>  Проверка домашнего задания Где встречаются проценты</vt:lpstr>
      <vt:lpstr>Слайд 12</vt:lpstr>
      <vt:lpstr>Проверка домашнего задания  Как понимают значение слова процент ваши родители  (ответы на вопросы анкеты)</vt:lpstr>
      <vt:lpstr>Проверка домашнего задания Задание 7. Ответьте на вопросы: </vt:lpstr>
      <vt:lpstr>Основные задачи на проценты</vt:lpstr>
      <vt:lpstr>Нахождение процента от числа</vt:lpstr>
      <vt:lpstr>Нахождение числа по его проценту </vt:lpstr>
      <vt:lpstr>Нахождение процентного отношения двух чисел </vt:lpstr>
      <vt:lpstr>Задание 8.Проблема.     Работа в парах.      (слушаем  учителя  )</vt:lpstr>
      <vt:lpstr>Слайд 20</vt:lpstr>
      <vt:lpstr>Задание 9. Работа по учебнику.</vt:lpstr>
      <vt:lpstr>Задание 10.  Задача практического характера. </vt:lpstr>
      <vt:lpstr> Задание 11. Задачи на проценты.  Самопроверка. </vt:lpstr>
      <vt:lpstr>Проверим себя:</vt:lpstr>
      <vt:lpstr>Слайд 25</vt:lpstr>
      <vt:lpstr>Слайд 26</vt:lpstr>
      <vt:lpstr>Задание 12.Самостоятельная работа (раздаточный материал)</vt:lpstr>
      <vt:lpstr>Самопроверка. Инструкция к заданию 12.</vt:lpstr>
      <vt:lpstr>Вернемся к покупке вертолета за бананы (слайд 11). </vt:lpstr>
      <vt:lpstr>Подведем итоги. </vt:lpstr>
      <vt:lpstr>Домашнее задание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Домашний</cp:lastModifiedBy>
  <cp:revision>94</cp:revision>
  <dcterms:created xsi:type="dcterms:W3CDTF">2015-02-15T16:02:50Z</dcterms:created>
  <dcterms:modified xsi:type="dcterms:W3CDTF">2016-11-13T10:10:31Z</dcterms:modified>
</cp:coreProperties>
</file>